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77" r:id="rId2"/>
    <p:sldId id="293" r:id="rId3"/>
    <p:sldId id="294" r:id="rId4"/>
    <p:sldId id="279" r:id="rId5"/>
    <p:sldId id="261" r:id="rId6"/>
    <p:sldId id="270" r:id="rId7"/>
    <p:sldId id="262" r:id="rId8"/>
    <p:sldId id="263" r:id="rId9"/>
    <p:sldId id="264" r:id="rId10"/>
    <p:sldId id="276" r:id="rId11"/>
    <p:sldId id="292" r:id="rId12"/>
    <p:sldId id="297" r:id="rId13"/>
    <p:sldId id="296" r:id="rId14"/>
    <p:sldId id="295" r:id="rId15"/>
    <p:sldId id="278" r:id="rId16"/>
    <p:sldId id="298" r:id="rId17"/>
    <p:sldId id="299" r:id="rId18"/>
    <p:sldId id="300" r:id="rId19"/>
    <p:sldId id="301" r:id="rId20"/>
    <p:sldId id="302" r:id="rId21"/>
    <p:sldId id="303" r:id="rId22"/>
    <p:sldId id="304" r:id="rId23"/>
    <p:sldId id="305" r:id="rId24"/>
    <p:sldId id="306" r:id="rId25"/>
    <p:sldId id="307" r:id="rId26"/>
    <p:sldId id="308" r:id="rId27"/>
    <p:sldId id="274" r:id="rId28"/>
    <p:sldId id="271" r:id="rId29"/>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6E6A3A45-4221-4171-B8AA-2F974D612BA9}">
          <p14:sldIdLst>
            <p14:sldId id="277"/>
            <p14:sldId id="293"/>
            <p14:sldId id="294"/>
            <p14:sldId id="279"/>
            <p14:sldId id="261"/>
            <p14:sldId id="270"/>
            <p14:sldId id="262"/>
            <p14:sldId id="263"/>
            <p14:sldId id="264"/>
            <p14:sldId id="276"/>
            <p14:sldId id="292"/>
            <p14:sldId id="297"/>
            <p14:sldId id="296"/>
            <p14:sldId id="295"/>
            <p14:sldId id="278"/>
            <p14:sldId id="298"/>
            <p14:sldId id="299"/>
            <p14:sldId id="300"/>
            <p14:sldId id="301"/>
            <p14:sldId id="302"/>
            <p14:sldId id="303"/>
            <p14:sldId id="304"/>
            <p14:sldId id="305"/>
            <p14:sldId id="306"/>
            <p14:sldId id="307"/>
            <p14:sldId id="308"/>
            <p14:sldId id="274"/>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0897" autoAdjust="0"/>
  </p:normalViewPr>
  <p:slideViewPr>
    <p:cSldViewPr snapToGrid="0">
      <p:cViewPr varScale="1">
        <p:scale>
          <a:sx n="70" d="100"/>
          <a:sy n="70" d="100"/>
        </p:scale>
        <p:origin x="186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0FAB6-D9FF-4D16-A876-61D92E4CBEB6}" type="datetimeFigureOut">
              <a:rPr lang="en-US" smtClean="0"/>
              <a:t>1/25/2023</a:t>
            </a:fld>
            <a:endParaRPr lang="en-U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71A6A-0C4B-4F8D-B8A1-AAA55E3C8192}" type="slidenum">
              <a:rPr lang="en-US" smtClean="0"/>
              <a:t>‹Nº›</a:t>
            </a:fld>
            <a:endParaRPr lang="en-US"/>
          </a:p>
        </p:txBody>
      </p:sp>
    </p:spTree>
    <p:extLst>
      <p:ext uri="{BB962C8B-B14F-4D97-AF65-F5344CB8AC3E}">
        <p14:creationId xmlns:p14="http://schemas.microsoft.com/office/powerpoint/2010/main" val="262675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1/25/2023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gif"/><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3.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3.jpeg"/><Relationship Id="rId5" Type="http://schemas.microsoft.com/office/2007/relationships/hdphoto" Target="../media/hdphoto3.wdp"/><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4.jpeg"/><Relationship Id="rId5" Type="http://schemas.microsoft.com/office/2007/relationships/hdphoto" Target="../media/hdphoto3.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5.jpeg"/><Relationship Id="rId5" Type="http://schemas.microsoft.com/office/2007/relationships/hdphoto" Target="../media/hdphoto3.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6.jpeg"/><Relationship Id="rId5" Type="http://schemas.microsoft.com/office/2007/relationships/hdphoto" Target="../media/hdphoto3.wdp"/><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0.jpeg"/><Relationship Id="rId5" Type="http://schemas.microsoft.com/office/2007/relationships/hdphoto" Target="../media/hdphoto3.wdp"/><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1.jpeg"/><Relationship Id="rId5" Type="http://schemas.microsoft.com/office/2007/relationships/hdphoto" Target="../media/hdphoto3.wdp"/><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3.wdp"/><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7.jpeg"/><Relationship Id="rId5" Type="http://schemas.microsoft.com/office/2007/relationships/hdphoto" Target="../media/hdphoto3.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9226" y="771525"/>
            <a:ext cx="3818921" cy="474431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5"/>
          </a:xfrm>
        </p:grpSpPr>
        <p:pic>
          <p:nvPicPr>
            <p:cNvPr id="9" name="Imagen 8"/>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r="6573" b="7046"/>
            <a:stretch/>
          </p:blipFill>
          <p:spPr>
            <a:xfrm>
              <a:off x="3844276" y="1678843"/>
              <a:ext cx="6374336" cy="4306515"/>
            </a:xfrm>
            <a:prstGeom prst="rect">
              <a:avLst/>
            </a:prstGeom>
          </p:spPr>
        </p:pic>
        <p:sp>
          <p:nvSpPr>
            <p:cNvPr id="10" name="Elipse 9"/>
            <p:cNvSpPr/>
            <p:nvPr/>
          </p:nvSpPr>
          <p:spPr>
            <a:xfrm>
              <a:off x="4239124" y="2057378"/>
              <a:ext cx="3313967" cy="3130062"/>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2914521"/>
              <a:ext cx="3409236" cy="984885"/>
            </a:xfrm>
            <a:prstGeom prst="rect">
              <a:avLst/>
            </a:prstGeom>
            <a:noFill/>
          </p:spPr>
          <p:txBody>
            <a:bodyPr wrap="square" rtlCol="0">
              <a:spAutoFit/>
            </a:bodyPr>
            <a:lstStyle/>
            <a:p>
              <a:pPr algn="ctr"/>
              <a:r>
                <a:rPr lang="es-MX" sz="2100" dirty="0">
                  <a:solidFill>
                    <a:schemeClr val="bg1"/>
                  </a:solidFill>
                  <a:latin typeface="Arial" panose="020B0604020202020204" pitchFamily="34" charset="0"/>
                  <a:cs typeface="Arial" panose="020B0604020202020204" pitchFamily="34" charset="0"/>
                </a:rPr>
                <a:t>INICIO DE GRABACIÓN </a:t>
              </a:r>
              <a:endParaRPr lang="en-US" sz="21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6512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120750" y="320548"/>
            <a:ext cx="7303388"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ROLES DENTRO DEL TRABAJO EN EQUIPO</a:t>
            </a:r>
            <a:endParaRPr lang="en-US" sz="3200" dirty="0"/>
          </a:p>
        </p:txBody>
      </p:sp>
      <p:grpSp>
        <p:nvGrpSpPr>
          <p:cNvPr id="3" name="Grupo 2">
            <a:extLst>
              <a:ext uri="{FF2B5EF4-FFF2-40B4-BE49-F238E27FC236}">
                <a16:creationId xmlns:a16="http://schemas.microsoft.com/office/drawing/2014/main" id="{764E7337-8BB6-45D1-B391-570C04418FD4}"/>
              </a:ext>
            </a:extLst>
          </p:cNvPr>
          <p:cNvGrpSpPr/>
          <p:nvPr/>
        </p:nvGrpSpPr>
        <p:grpSpPr>
          <a:xfrm>
            <a:off x="6984641" y="4621596"/>
            <a:ext cx="2670489" cy="2868308"/>
            <a:chOff x="4985625" y="2246764"/>
            <a:chExt cx="4870254" cy="5231022"/>
          </a:xfrm>
        </p:grpSpPr>
        <p:sp>
          <p:nvSpPr>
            <p:cNvPr id="7" name="Elipse 6"/>
            <p:cNvSpPr/>
            <p:nvPr/>
          </p:nvSpPr>
          <p:spPr>
            <a:xfrm>
              <a:off x="5568624" y="3665114"/>
              <a:ext cx="4287255" cy="381267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4985625" y="2246764"/>
              <a:ext cx="2461554" cy="4306527"/>
            </a:xfrm>
            <a:prstGeom prst="rect">
              <a:avLst/>
            </a:prstGeom>
          </p:spPr>
        </p:pic>
      </p:grpSp>
      <p:pic>
        <p:nvPicPr>
          <p:cNvPr id="4" name="Imagen 3">
            <a:extLst>
              <a:ext uri="{FF2B5EF4-FFF2-40B4-BE49-F238E27FC236}">
                <a16:creationId xmlns:a16="http://schemas.microsoft.com/office/drawing/2014/main" id="{3624D35F-ECC4-5053-713E-B4A79573B8ED}"/>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89939" y="5213545"/>
            <a:ext cx="688874" cy="985662"/>
          </a:xfrm>
          <a:prstGeom prst="rect">
            <a:avLst/>
          </a:prstGeom>
        </p:spPr>
      </p:pic>
      <p:sp>
        <p:nvSpPr>
          <p:cNvPr id="8" name="Rectángulo 7">
            <a:extLst>
              <a:ext uri="{FF2B5EF4-FFF2-40B4-BE49-F238E27FC236}">
                <a16:creationId xmlns:a16="http://schemas.microsoft.com/office/drawing/2014/main" id="{24ECA706-FB5D-CA1B-8EA1-D7B822A835F6}"/>
              </a:ext>
            </a:extLst>
          </p:cNvPr>
          <p:cNvSpPr/>
          <p:nvPr/>
        </p:nvSpPr>
        <p:spPr>
          <a:xfrm>
            <a:off x="348343" y="1390219"/>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LA PERSONA POSITIVA</a:t>
            </a:r>
          </a:p>
        </p:txBody>
      </p:sp>
      <p:sp>
        <p:nvSpPr>
          <p:cNvPr id="10" name="Rectángulo 9">
            <a:extLst>
              <a:ext uri="{FF2B5EF4-FFF2-40B4-BE49-F238E27FC236}">
                <a16:creationId xmlns:a16="http://schemas.microsoft.com/office/drawing/2014/main" id="{A0647119-6456-D428-328D-63081C10596D}"/>
              </a:ext>
            </a:extLst>
          </p:cNvPr>
          <p:cNvSpPr/>
          <p:nvPr/>
        </p:nvSpPr>
        <p:spPr>
          <a:xfrm>
            <a:off x="348342" y="2399996"/>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CRITICO</a:t>
            </a:r>
          </a:p>
        </p:txBody>
      </p:sp>
      <p:sp>
        <p:nvSpPr>
          <p:cNvPr id="11" name="Rectángulo 10">
            <a:extLst>
              <a:ext uri="{FF2B5EF4-FFF2-40B4-BE49-F238E27FC236}">
                <a16:creationId xmlns:a16="http://schemas.microsoft.com/office/drawing/2014/main" id="{EE6E75B4-7302-C1AE-ED3C-4C2357575FE2}"/>
              </a:ext>
            </a:extLst>
          </p:cNvPr>
          <p:cNvSpPr/>
          <p:nvPr/>
        </p:nvSpPr>
        <p:spPr>
          <a:xfrm>
            <a:off x="348341" y="3288453"/>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DISCUTIDOR</a:t>
            </a:r>
          </a:p>
        </p:txBody>
      </p:sp>
      <p:sp>
        <p:nvSpPr>
          <p:cNvPr id="12" name="Rectángulo 11">
            <a:extLst>
              <a:ext uri="{FF2B5EF4-FFF2-40B4-BE49-F238E27FC236}">
                <a16:creationId xmlns:a16="http://schemas.microsoft.com/office/drawing/2014/main" id="{E76C2755-0156-1D1B-6BE0-0DF85264A8DF}"/>
              </a:ext>
            </a:extLst>
          </p:cNvPr>
          <p:cNvSpPr/>
          <p:nvPr/>
        </p:nvSpPr>
        <p:spPr>
          <a:xfrm>
            <a:off x="348341" y="4176910"/>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INCORDIO (persona molestia o fastidiosa)</a:t>
            </a:r>
          </a:p>
        </p:txBody>
      </p:sp>
      <p:sp>
        <p:nvSpPr>
          <p:cNvPr id="13" name="Rectángulo 12">
            <a:extLst>
              <a:ext uri="{FF2B5EF4-FFF2-40B4-BE49-F238E27FC236}">
                <a16:creationId xmlns:a16="http://schemas.microsoft.com/office/drawing/2014/main" id="{23029465-77A8-D5D0-07ED-C81FDE278799}"/>
              </a:ext>
            </a:extLst>
          </p:cNvPr>
          <p:cNvSpPr/>
          <p:nvPr/>
        </p:nvSpPr>
        <p:spPr>
          <a:xfrm>
            <a:off x="348341" y="5186687"/>
            <a:ext cx="2329543" cy="10125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BOCAZAS (persona que habla mucho antes de actuar</a:t>
            </a:r>
          </a:p>
        </p:txBody>
      </p:sp>
      <p:sp>
        <p:nvSpPr>
          <p:cNvPr id="14" name="Rectángulo 13">
            <a:extLst>
              <a:ext uri="{FF2B5EF4-FFF2-40B4-BE49-F238E27FC236}">
                <a16:creationId xmlns:a16="http://schemas.microsoft.com/office/drawing/2014/main" id="{49C2931E-9DC7-C858-83D1-B98F2B6178B1}"/>
              </a:ext>
            </a:extLst>
          </p:cNvPr>
          <p:cNvSpPr/>
          <p:nvPr/>
        </p:nvSpPr>
        <p:spPr>
          <a:xfrm>
            <a:off x="3102428" y="1390219"/>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LISTILLO (persona que se las sabe todas)</a:t>
            </a:r>
          </a:p>
        </p:txBody>
      </p:sp>
      <p:sp>
        <p:nvSpPr>
          <p:cNvPr id="15" name="Rectángulo 14">
            <a:extLst>
              <a:ext uri="{FF2B5EF4-FFF2-40B4-BE49-F238E27FC236}">
                <a16:creationId xmlns:a16="http://schemas.microsoft.com/office/drawing/2014/main" id="{C515186A-4327-5491-0302-6329E5EC5A48}"/>
              </a:ext>
            </a:extLst>
          </p:cNvPr>
          <p:cNvSpPr/>
          <p:nvPr/>
        </p:nvSpPr>
        <p:spPr>
          <a:xfrm>
            <a:off x="3102427" y="2399996"/>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PICARO </a:t>
            </a:r>
          </a:p>
        </p:txBody>
      </p:sp>
      <p:sp>
        <p:nvSpPr>
          <p:cNvPr id="16" name="Rectángulo 15">
            <a:extLst>
              <a:ext uri="{FF2B5EF4-FFF2-40B4-BE49-F238E27FC236}">
                <a16:creationId xmlns:a16="http://schemas.microsoft.com/office/drawing/2014/main" id="{C30BA9FE-7907-F4A1-7AB6-24C3387229A4}"/>
              </a:ext>
            </a:extLst>
          </p:cNvPr>
          <p:cNvSpPr/>
          <p:nvPr/>
        </p:nvSpPr>
        <p:spPr>
          <a:xfrm>
            <a:off x="3102427" y="3288453"/>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a:t>EL CUADRICULADO</a:t>
            </a:r>
            <a:endParaRPr lang="es-CO" dirty="0"/>
          </a:p>
        </p:txBody>
      </p:sp>
      <p:sp>
        <p:nvSpPr>
          <p:cNvPr id="17" name="Rectángulo 16">
            <a:extLst>
              <a:ext uri="{FF2B5EF4-FFF2-40B4-BE49-F238E27FC236}">
                <a16:creationId xmlns:a16="http://schemas.microsoft.com/office/drawing/2014/main" id="{0D55DDE7-49E2-EC28-C12B-7F134EE788EB}"/>
              </a:ext>
            </a:extLst>
          </p:cNvPr>
          <p:cNvSpPr/>
          <p:nvPr/>
        </p:nvSpPr>
        <p:spPr>
          <a:xfrm>
            <a:off x="3102427" y="4182607"/>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RESERVADO</a:t>
            </a:r>
          </a:p>
        </p:txBody>
      </p:sp>
      <p:sp>
        <p:nvSpPr>
          <p:cNvPr id="18" name="Rectángulo 17">
            <a:extLst>
              <a:ext uri="{FF2B5EF4-FFF2-40B4-BE49-F238E27FC236}">
                <a16:creationId xmlns:a16="http://schemas.microsoft.com/office/drawing/2014/main" id="{0A73DC2E-6DBB-FE58-4C0D-7862965C1D65}"/>
              </a:ext>
            </a:extLst>
          </p:cNvPr>
          <p:cNvSpPr/>
          <p:nvPr/>
        </p:nvSpPr>
        <p:spPr>
          <a:xfrm>
            <a:off x="3102427" y="5217511"/>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GRACIOSO </a:t>
            </a:r>
          </a:p>
        </p:txBody>
      </p:sp>
      <p:sp>
        <p:nvSpPr>
          <p:cNvPr id="19" name="Rectángulo 18">
            <a:extLst>
              <a:ext uri="{FF2B5EF4-FFF2-40B4-BE49-F238E27FC236}">
                <a16:creationId xmlns:a16="http://schemas.microsoft.com/office/drawing/2014/main" id="{740C535C-B067-D79C-0360-9156CB09B0A9}"/>
              </a:ext>
            </a:extLst>
          </p:cNvPr>
          <p:cNvSpPr/>
          <p:nvPr/>
        </p:nvSpPr>
        <p:spPr>
          <a:xfrm>
            <a:off x="6001180" y="1336503"/>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ORGANIZADOR</a:t>
            </a:r>
          </a:p>
        </p:txBody>
      </p:sp>
      <p:sp>
        <p:nvSpPr>
          <p:cNvPr id="20" name="Rectángulo 19">
            <a:extLst>
              <a:ext uri="{FF2B5EF4-FFF2-40B4-BE49-F238E27FC236}">
                <a16:creationId xmlns:a16="http://schemas.microsoft.com/office/drawing/2014/main" id="{A8725CF3-BCB7-41EC-D8A6-E6570EA0A3B4}"/>
              </a:ext>
            </a:extLst>
          </p:cNvPr>
          <p:cNvSpPr/>
          <p:nvPr/>
        </p:nvSpPr>
        <p:spPr>
          <a:xfrm>
            <a:off x="6001179" y="2390687"/>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SUBEMPLEADO</a:t>
            </a:r>
          </a:p>
        </p:txBody>
      </p:sp>
      <p:sp>
        <p:nvSpPr>
          <p:cNvPr id="21" name="Rectángulo 20">
            <a:extLst>
              <a:ext uri="{FF2B5EF4-FFF2-40B4-BE49-F238E27FC236}">
                <a16:creationId xmlns:a16="http://schemas.microsoft.com/office/drawing/2014/main" id="{D20481E0-0AA8-A969-0C77-A5B3FDB1C201}"/>
              </a:ext>
            </a:extLst>
          </p:cNvPr>
          <p:cNvSpPr/>
          <p:nvPr/>
        </p:nvSpPr>
        <p:spPr>
          <a:xfrm>
            <a:off x="6001179" y="3253048"/>
            <a:ext cx="2329543" cy="5847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EL INCOMPETENTE</a:t>
            </a:r>
          </a:p>
        </p:txBody>
      </p:sp>
    </p:spTree>
    <p:extLst>
      <p:ext uri="{BB962C8B-B14F-4D97-AF65-F5344CB8AC3E}">
        <p14:creationId xmlns:p14="http://schemas.microsoft.com/office/powerpoint/2010/main" val="3316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556353" y="360590"/>
            <a:ext cx="7259845"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DIFICULTADES DEL TRABAJO EN EQUIPO</a:t>
            </a:r>
            <a:endParaRPr lang="en-US" sz="3200" dirty="0"/>
          </a:p>
        </p:txBody>
      </p:sp>
      <p:pic>
        <p:nvPicPr>
          <p:cNvPr id="7170" name="Picture 2" descr="Formas de solucionar los problemas de trabajo en equipo en las  organizaciones">
            <a:extLst>
              <a:ext uri="{FF2B5EF4-FFF2-40B4-BE49-F238E27FC236}">
                <a16:creationId xmlns:a16="http://schemas.microsoft.com/office/drawing/2014/main" id="{93C6D54D-35BD-D077-B53C-65578D8B3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462" y="1767567"/>
            <a:ext cx="4483736" cy="377180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764E7337-8BB6-45D1-B391-570C04418FD4}"/>
              </a:ext>
            </a:extLst>
          </p:cNvPr>
          <p:cNvGrpSpPr/>
          <p:nvPr/>
        </p:nvGrpSpPr>
        <p:grpSpPr>
          <a:xfrm>
            <a:off x="7482748" y="4628814"/>
            <a:ext cx="2505069" cy="2852589"/>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005C5433-DA65-88FC-F8ED-EDA7506B2B1A}"/>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34376" y="5480212"/>
            <a:ext cx="688874" cy="985662"/>
          </a:xfrm>
          <a:prstGeom prst="rect">
            <a:avLst/>
          </a:prstGeom>
        </p:spPr>
      </p:pic>
      <p:sp>
        <p:nvSpPr>
          <p:cNvPr id="5" name="CuadroTexto 4">
            <a:extLst>
              <a:ext uri="{FF2B5EF4-FFF2-40B4-BE49-F238E27FC236}">
                <a16:creationId xmlns:a16="http://schemas.microsoft.com/office/drawing/2014/main" id="{2547E361-49C6-85E5-DEDE-6707E584AEAF}"/>
              </a:ext>
            </a:extLst>
          </p:cNvPr>
          <p:cNvSpPr txBox="1"/>
          <p:nvPr/>
        </p:nvSpPr>
        <p:spPr>
          <a:xfrm>
            <a:off x="556353" y="1885105"/>
            <a:ext cx="3331028" cy="3416320"/>
          </a:xfrm>
          <a:prstGeom prst="rect">
            <a:avLst/>
          </a:prstGeom>
          <a:noFill/>
        </p:spPr>
        <p:txBody>
          <a:bodyPr wrap="square" rtlCol="0">
            <a:spAutoFit/>
          </a:bodyPr>
          <a:lstStyle/>
          <a:p>
            <a:pPr algn="just"/>
            <a:r>
              <a:rPr lang="es-CO" sz="2400" dirty="0"/>
              <a:t>Mientras las cosas van bien es fácil que el equipo se muestre unido, cohesionado, que haya un buen ambiente de trabajo pero cuando las cosas se tuercen se pone en peligro todo lo anterior</a:t>
            </a:r>
          </a:p>
        </p:txBody>
      </p:sp>
    </p:spTree>
    <p:extLst>
      <p:ext uri="{BB962C8B-B14F-4D97-AF65-F5344CB8AC3E}">
        <p14:creationId xmlns:p14="http://schemas.microsoft.com/office/powerpoint/2010/main" val="136742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º Conocer la importancia del equipo de trabajo - Iván García Sánchez">
            <a:extLst>
              <a:ext uri="{FF2B5EF4-FFF2-40B4-BE49-F238E27FC236}">
                <a16:creationId xmlns:a16="http://schemas.microsoft.com/office/drawing/2014/main" id="{FA11B9F0-28FE-F19B-182C-BC33464BE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324" y="1867256"/>
            <a:ext cx="3921308" cy="392130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56353" y="360590"/>
            <a:ext cx="7259845"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CUALIDADES DEL TRABAJO EN EQUIPO</a:t>
            </a:r>
            <a:endParaRPr lang="en-US" sz="3200" dirty="0"/>
          </a:p>
        </p:txBody>
      </p:sp>
      <p:sp>
        <p:nvSpPr>
          <p:cNvPr id="10" name="CuadroTexto 9">
            <a:extLst>
              <a:ext uri="{FF2B5EF4-FFF2-40B4-BE49-F238E27FC236}">
                <a16:creationId xmlns:a16="http://schemas.microsoft.com/office/drawing/2014/main" id="{816D5339-2F67-7EB5-C2A0-312F236C3129}"/>
              </a:ext>
            </a:extLst>
          </p:cNvPr>
          <p:cNvSpPr txBox="1"/>
          <p:nvPr/>
        </p:nvSpPr>
        <p:spPr>
          <a:xfrm>
            <a:off x="310353" y="2198913"/>
            <a:ext cx="4637314" cy="3416320"/>
          </a:xfrm>
          <a:prstGeom prst="rect">
            <a:avLst/>
          </a:prstGeom>
          <a:noFill/>
        </p:spPr>
        <p:txBody>
          <a:bodyPr wrap="square" rtlCol="0">
            <a:spAutoFit/>
          </a:bodyPr>
          <a:lstStyle/>
          <a:p>
            <a:pPr marL="285750" indent="-285750">
              <a:buFont typeface="Wingdings" panose="05000000000000000000" pitchFamily="2" charset="2"/>
              <a:buChar char="ü"/>
            </a:pPr>
            <a:r>
              <a:rPr lang="es-CO" sz="2400" dirty="0"/>
              <a:t> Asignación de orden y normas.</a:t>
            </a:r>
          </a:p>
          <a:p>
            <a:pPr marL="285750" indent="-285750">
              <a:buFont typeface="Wingdings" panose="05000000000000000000" pitchFamily="2" charset="2"/>
              <a:buChar char="ü"/>
            </a:pPr>
            <a:endParaRPr lang="es-CO" sz="2400" dirty="0"/>
          </a:p>
          <a:p>
            <a:pPr marL="285750" indent="-285750">
              <a:buFont typeface="Wingdings" panose="05000000000000000000" pitchFamily="2" charset="2"/>
              <a:buChar char="ü"/>
            </a:pPr>
            <a:r>
              <a:rPr lang="es-CO" sz="2400" dirty="0"/>
              <a:t>Comunicación – interpersonal.</a:t>
            </a:r>
          </a:p>
          <a:p>
            <a:pPr marL="285750" indent="-285750">
              <a:buFont typeface="Wingdings" panose="05000000000000000000" pitchFamily="2" charset="2"/>
              <a:buChar char="ü"/>
            </a:pPr>
            <a:endParaRPr lang="es-CO" sz="2400" dirty="0"/>
          </a:p>
          <a:p>
            <a:pPr marL="285750" indent="-285750">
              <a:buFont typeface="Wingdings" panose="05000000000000000000" pitchFamily="2" charset="2"/>
              <a:buChar char="ü"/>
            </a:pPr>
            <a:r>
              <a:rPr lang="es-CO" sz="2400" dirty="0"/>
              <a:t>Definición de objetivos.</a:t>
            </a:r>
          </a:p>
          <a:p>
            <a:pPr marL="285750" indent="-285750">
              <a:buFont typeface="Wingdings" panose="05000000000000000000" pitchFamily="2" charset="2"/>
              <a:buChar char="ü"/>
            </a:pPr>
            <a:endParaRPr lang="es-CO" sz="2400" dirty="0"/>
          </a:p>
          <a:p>
            <a:pPr marL="285750" indent="-285750">
              <a:buFont typeface="Wingdings" panose="05000000000000000000" pitchFamily="2" charset="2"/>
              <a:buChar char="ü"/>
            </a:pPr>
            <a:r>
              <a:rPr lang="es-CO" sz="2400" dirty="0"/>
              <a:t>independencia</a:t>
            </a:r>
          </a:p>
          <a:p>
            <a:pPr marL="285750" indent="-285750">
              <a:buFont typeface="Wingdings" panose="05000000000000000000" pitchFamily="2" charset="2"/>
              <a:buChar char="ü"/>
            </a:pPr>
            <a:endParaRPr lang="es-CO" sz="2400" dirty="0"/>
          </a:p>
          <a:p>
            <a:pPr marL="285750" indent="-285750">
              <a:buFont typeface="Wingdings" panose="05000000000000000000" pitchFamily="2" charset="2"/>
              <a:buChar char="ü"/>
            </a:pPr>
            <a:endParaRPr lang="es-CO" sz="2400" dirty="0"/>
          </a:p>
        </p:txBody>
      </p:sp>
    </p:spTree>
    <p:extLst>
      <p:ext uri="{BB962C8B-B14F-4D97-AF65-F5344CB8AC3E}">
        <p14:creationId xmlns:p14="http://schemas.microsoft.com/office/powerpoint/2010/main" val="1555955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9942" y="1901546"/>
            <a:ext cx="6891740" cy="4660232"/>
          </a:xfrm>
          <a:prstGeom prst="rect">
            <a:avLst/>
          </a:prstGeom>
        </p:spPr>
      </p:pic>
      <p:sp>
        <p:nvSpPr>
          <p:cNvPr id="6" name="CuadroTexto 5"/>
          <p:cNvSpPr txBox="1"/>
          <p:nvPr/>
        </p:nvSpPr>
        <p:spPr>
          <a:xfrm>
            <a:off x="2218616" y="296222"/>
            <a:ext cx="7683839" cy="523220"/>
          </a:xfrm>
          <a:prstGeom prst="rect">
            <a:avLst/>
          </a:prstGeom>
          <a:noFill/>
        </p:spPr>
        <p:txBody>
          <a:bodyPr wrap="square" rtlCol="0">
            <a:spAutoFit/>
          </a:bodyPr>
          <a:lstStyle/>
          <a:p>
            <a:r>
              <a:rPr lang="en-US" sz="2800" b="1" dirty="0">
                <a:solidFill>
                  <a:srgbClr val="0070C0"/>
                </a:solidFill>
                <a:latin typeface="+mj-lt"/>
                <a:cs typeface="Calibri"/>
              </a:rPr>
              <a:t>ELEMENTOS DE TRABAJO EN EQUIPO </a:t>
            </a:r>
            <a:endParaRPr lang="es-MX" sz="2800" b="1" dirty="0">
              <a:solidFill>
                <a:srgbClr val="0070C0"/>
              </a:solidFill>
              <a:latin typeface="+mj-lt"/>
            </a:endParaRPr>
          </a:p>
        </p:txBody>
      </p:sp>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
        <p:nvSpPr>
          <p:cNvPr id="7" name="Elipse 6"/>
          <p:cNvSpPr/>
          <p:nvPr/>
        </p:nvSpPr>
        <p:spPr>
          <a:xfrm>
            <a:off x="7225339" y="50953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914216" y="4294502"/>
            <a:ext cx="1352276" cy="2365829"/>
          </a:xfrm>
          <a:prstGeom prst="rect">
            <a:avLst/>
          </a:prstGeom>
        </p:spPr>
      </p:pic>
      <p:pic>
        <p:nvPicPr>
          <p:cNvPr id="9" name="Imagen 8"/>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22055" y="5570734"/>
            <a:ext cx="688874" cy="985662"/>
          </a:xfrm>
          <a:prstGeom prst="rect">
            <a:avLst/>
          </a:prstGeom>
        </p:spPr>
      </p:pic>
      <p:sp>
        <p:nvSpPr>
          <p:cNvPr id="4" name="Elipse 3">
            <a:extLst>
              <a:ext uri="{FF2B5EF4-FFF2-40B4-BE49-F238E27FC236}">
                <a16:creationId xmlns:a16="http://schemas.microsoft.com/office/drawing/2014/main" id="{0E9789CA-F053-7C6E-68A6-34624CACE9EF}"/>
              </a:ext>
            </a:extLst>
          </p:cNvPr>
          <p:cNvSpPr/>
          <p:nvPr/>
        </p:nvSpPr>
        <p:spPr>
          <a:xfrm>
            <a:off x="4181623" y="1249527"/>
            <a:ext cx="2514600" cy="75111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CO" dirty="0"/>
              <a:t>COOPERACION </a:t>
            </a:r>
          </a:p>
        </p:txBody>
      </p:sp>
      <p:sp>
        <p:nvSpPr>
          <p:cNvPr id="18" name="Elipse 17">
            <a:extLst>
              <a:ext uri="{FF2B5EF4-FFF2-40B4-BE49-F238E27FC236}">
                <a16:creationId xmlns:a16="http://schemas.microsoft.com/office/drawing/2014/main" id="{5EC3DD8A-D3EB-B4C7-68A6-5C3D29D7193C}"/>
              </a:ext>
            </a:extLst>
          </p:cNvPr>
          <p:cNvSpPr/>
          <p:nvPr/>
        </p:nvSpPr>
        <p:spPr>
          <a:xfrm>
            <a:off x="5213980" y="2003307"/>
            <a:ext cx="2514600" cy="751114"/>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dirty="0"/>
              <a:t>COMUNICACIÓN </a:t>
            </a:r>
          </a:p>
        </p:txBody>
      </p:sp>
      <p:sp>
        <p:nvSpPr>
          <p:cNvPr id="20" name="Elipse 19">
            <a:extLst>
              <a:ext uri="{FF2B5EF4-FFF2-40B4-BE49-F238E27FC236}">
                <a16:creationId xmlns:a16="http://schemas.microsoft.com/office/drawing/2014/main" id="{DBC4C52B-7890-5714-AD32-C2FA487459DC}"/>
              </a:ext>
            </a:extLst>
          </p:cNvPr>
          <p:cNvSpPr/>
          <p:nvPr/>
        </p:nvSpPr>
        <p:spPr>
          <a:xfrm>
            <a:off x="5213979" y="2829766"/>
            <a:ext cx="2917649" cy="75111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CO" dirty="0"/>
              <a:t>RESPONSABILIDAD</a:t>
            </a:r>
          </a:p>
        </p:txBody>
      </p:sp>
      <p:sp>
        <p:nvSpPr>
          <p:cNvPr id="21" name="Elipse 20">
            <a:extLst>
              <a:ext uri="{FF2B5EF4-FFF2-40B4-BE49-F238E27FC236}">
                <a16:creationId xmlns:a16="http://schemas.microsoft.com/office/drawing/2014/main" id="{01BA65D2-E942-F9B0-D5FC-634EFDC46CD2}"/>
              </a:ext>
            </a:extLst>
          </p:cNvPr>
          <p:cNvSpPr/>
          <p:nvPr/>
        </p:nvSpPr>
        <p:spPr>
          <a:xfrm>
            <a:off x="5246637" y="3661558"/>
            <a:ext cx="2787020" cy="75111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AUTOEVALUACION </a:t>
            </a:r>
          </a:p>
        </p:txBody>
      </p:sp>
      <p:sp>
        <p:nvSpPr>
          <p:cNvPr id="22" name="Elipse 21">
            <a:extLst>
              <a:ext uri="{FF2B5EF4-FFF2-40B4-BE49-F238E27FC236}">
                <a16:creationId xmlns:a16="http://schemas.microsoft.com/office/drawing/2014/main" id="{31707D3D-27FA-23AD-71DE-5409E45622E0}"/>
              </a:ext>
            </a:extLst>
          </p:cNvPr>
          <p:cNvSpPr/>
          <p:nvPr/>
        </p:nvSpPr>
        <p:spPr>
          <a:xfrm>
            <a:off x="4505023" y="4488017"/>
            <a:ext cx="2514600" cy="751114"/>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CO" dirty="0"/>
              <a:t>TRABAJO EN EQUIPO</a:t>
            </a:r>
          </a:p>
        </p:txBody>
      </p:sp>
      <p:pic>
        <p:nvPicPr>
          <p:cNvPr id="9218" name="Picture 2" descr="TRABAJO EN EQUIPO | Experiencias Doctorales">
            <a:extLst>
              <a:ext uri="{FF2B5EF4-FFF2-40B4-BE49-F238E27FC236}">
                <a16:creationId xmlns:a16="http://schemas.microsoft.com/office/drawing/2014/main" id="{4C496488-36DF-A149-A80E-FDB94058A0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791" y="2000641"/>
            <a:ext cx="3295650" cy="343852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de flecha 23">
            <a:extLst>
              <a:ext uri="{FF2B5EF4-FFF2-40B4-BE49-F238E27FC236}">
                <a16:creationId xmlns:a16="http://schemas.microsoft.com/office/drawing/2014/main" id="{6CE6A841-FAEB-867C-F362-0BA12F647552}"/>
              </a:ext>
            </a:extLst>
          </p:cNvPr>
          <p:cNvCxnSpPr>
            <a:cxnSpLocks/>
          </p:cNvCxnSpPr>
          <p:nvPr/>
        </p:nvCxnSpPr>
        <p:spPr>
          <a:xfrm flipH="1">
            <a:off x="3364057" y="1630120"/>
            <a:ext cx="816381" cy="9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6EAF0DE-C081-E0FA-10D4-6CACFD1B1E31}"/>
              </a:ext>
            </a:extLst>
          </p:cNvPr>
          <p:cNvCxnSpPr>
            <a:stCxn id="18" idx="2"/>
          </p:cNvCxnSpPr>
          <p:nvPr/>
        </p:nvCxnSpPr>
        <p:spPr>
          <a:xfrm flipH="1">
            <a:off x="3494314" y="2378864"/>
            <a:ext cx="1719666" cy="29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F405703-7D56-4A45-D9AD-01D7053A65CB}"/>
              </a:ext>
            </a:extLst>
          </p:cNvPr>
          <p:cNvCxnSpPr>
            <a:stCxn id="20" idx="2"/>
          </p:cNvCxnSpPr>
          <p:nvPr/>
        </p:nvCxnSpPr>
        <p:spPr>
          <a:xfrm flipH="1">
            <a:off x="3727939" y="3205323"/>
            <a:ext cx="1486040" cy="24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23DD4D60-8B02-14FC-9BE3-2C1B047C3487}"/>
              </a:ext>
            </a:extLst>
          </p:cNvPr>
          <p:cNvCxnSpPr>
            <a:stCxn id="21" idx="2"/>
          </p:cNvCxnSpPr>
          <p:nvPr/>
        </p:nvCxnSpPr>
        <p:spPr>
          <a:xfrm flipH="1" flipV="1">
            <a:off x="3560172" y="3719903"/>
            <a:ext cx="1686465" cy="31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AF559BC-AD04-318C-D4B1-22AEC3190F3B}"/>
              </a:ext>
            </a:extLst>
          </p:cNvPr>
          <p:cNvCxnSpPr>
            <a:stCxn id="22" idx="2"/>
          </p:cNvCxnSpPr>
          <p:nvPr/>
        </p:nvCxnSpPr>
        <p:spPr>
          <a:xfrm flipH="1" flipV="1">
            <a:off x="3365242" y="4410737"/>
            <a:ext cx="1139781" cy="452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83983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627110" y="88915"/>
            <a:ext cx="7259845" cy="1077218"/>
          </a:xfrm>
          <a:prstGeom prst="rect">
            <a:avLst/>
          </a:prstGeom>
          <a:noFill/>
        </p:spPr>
        <p:txBody>
          <a:bodyPr wrap="square" rtlCol="0">
            <a:spAutoFit/>
          </a:bodyPr>
          <a:lstStyle/>
          <a:p>
            <a:pPr algn="ctr"/>
            <a:r>
              <a:rPr lang="es-MX" sz="3200" b="1" dirty="0">
                <a:solidFill>
                  <a:srgbClr val="0070C0"/>
                </a:solidFill>
                <a:latin typeface="+mj-lt"/>
                <a:ea typeface="+mn-lt"/>
                <a:cs typeface="Arial"/>
              </a:rPr>
              <a:t>CONFLICTOS FRENTE AL TRABAJO EN EQUIPO</a:t>
            </a:r>
            <a:endParaRPr lang="en-US" sz="3200" dirty="0"/>
          </a:p>
        </p:txBody>
      </p:sp>
      <p:sp>
        <p:nvSpPr>
          <p:cNvPr id="6" name="Elipse 5">
            <a:extLst>
              <a:ext uri="{FF2B5EF4-FFF2-40B4-BE49-F238E27FC236}">
                <a16:creationId xmlns:a16="http://schemas.microsoft.com/office/drawing/2014/main" id="{E91D755D-1AC9-2CA0-EFBF-D774103F4AB2}"/>
              </a:ext>
            </a:extLst>
          </p:cNvPr>
          <p:cNvSpPr/>
          <p:nvPr/>
        </p:nvSpPr>
        <p:spPr>
          <a:xfrm>
            <a:off x="3365430" y="3287486"/>
            <a:ext cx="2128442" cy="1480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SOLUCION DE CONFLICTOS</a:t>
            </a:r>
          </a:p>
        </p:txBody>
      </p:sp>
      <p:sp>
        <p:nvSpPr>
          <p:cNvPr id="11" name="Elipse 10">
            <a:extLst>
              <a:ext uri="{FF2B5EF4-FFF2-40B4-BE49-F238E27FC236}">
                <a16:creationId xmlns:a16="http://schemas.microsoft.com/office/drawing/2014/main" id="{ABB766F2-680B-1490-760F-97F0296EB43D}"/>
              </a:ext>
            </a:extLst>
          </p:cNvPr>
          <p:cNvSpPr/>
          <p:nvPr/>
        </p:nvSpPr>
        <p:spPr>
          <a:xfrm>
            <a:off x="772039" y="2343727"/>
            <a:ext cx="2014705" cy="148045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O" dirty="0"/>
              <a:t>RESPETAR LAS DECISIONES AJENAS</a:t>
            </a:r>
          </a:p>
        </p:txBody>
      </p:sp>
      <p:sp>
        <p:nvSpPr>
          <p:cNvPr id="12" name="Elipse 11">
            <a:extLst>
              <a:ext uri="{FF2B5EF4-FFF2-40B4-BE49-F238E27FC236}">
                <a16:creationId xmlns:a16="http://schemas.microsoft.com/office/drawing/2014/main" id="{31129AD8-35F3-4FD5-0492-2B3C1877645F}"/>
              </a:ext>
            </a:extLst>
          </p:cNvPr>
          <p:cNvSpPr/>
          <p:nvPr/>
        </p:nvSpPr>
        <p:spPr>
          <a:xfrm>
            <a:off x="5264089" y="4892922"/>
            <a:ext cx="1796143" cy="148045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ANALISAR A FONDO EL CONFLICTO</a:t>
            </a:r>
          </a:p>
        </p:txBody>
      </p:sp>
      <p:sp>
        <p:nvSpPr>
          <p:cNvPr id="13" name="Elipse 12">
            <a:extLst>
              <a:ext uri="{FF2B5EF4-FFF2-40B4-BE49-F238E27FC236}">
                <a16:creationId xmlns:a16="http://schemas.microsoft.com/office/drawing/2014/main" id="{1BA67E52-7731-23D9-1B42-5E24C52095FF}"/>
              </a:ext>
            </a:extLst>
          </p:cNvPr>
          <p:cNvSpPr/>
          <p:nvPr/>
        </p:nvSpPr>
        <p:spPr>
          <a:xfrm>
            <a:off x="6037846" y="2379637"/>
            <a:ext cx="1796143" cy="148045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CO" dirty="0"/>
              <a:t>CAPACIDAD DE ESCUCHA</a:t>
            </a:r>
          </a:p>
        </p:txBody>
      </p:sp>
      <p:sp>
        <p:nvSpPr>
          <p:cNvPr id="14" name="Elipse 13">
            <a:extLst>
              <a:ext uri="{FF2B5EF4-FFF2-40B4-BE49-F238E27FC236}">
                <a16:creationId xmlns:a16="http://schemas.microsoft.com/office/drawing/2014/main" id="{3AA22053-4221-DD95-317D-BD504CD298EE}"/>
              </a:ext>
            </a:extLst>
          </p:cNvPr>
          <p:cNvSpPr/>
          <p:nvPr/>
        </p:nvSpPr>
        <p:spPr>
          <a:xfrm>
            <a:off x="3107934" y="1105255"/>
            <a:ext cx="2443126" cy="148045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O" dirty="0"/>
              <a:t>ADMITIR LOS ERRORES O EQUIVOCARNOS</a:t>
            </a:r>
          </a:p>
        </p:txBody>
      </p:sp>
      <p:sp>
        <p:nvSpPr>
          <p:cNvPr id="15" name="Elipse 14">
            <a:extLst>
              <a:ext uri="{FF2B5EF4-FFF2-40B4-BE49-F238E27FC236}">
                <a16:creationId xmlns:a16="http://schemas.microsoft.com/office/drawing/2014/main" id="{AD5C6270-0ABD-DBC3-190A-CAAC56550A85}"/>
              </a:ext>
            </a:extLst>
          </p:cNvPr>
          <p:cNvSpPr/>
          <p:nvPr/>
        </p:nvSpPr>
        <p:spPr>
          <a:xfrm>
            <a:off x="1639199" y="4990744"/>
            <a:ext cx="2091809" cy="14804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O" dirty="0"/>
              <a:t>ASERTIVIDAD</a:t>
            </a:r>
          </a:p>
        </p:txBody>
      </p:sp>
      <p:cxnSp>
        <p:nvCxnSpPr>
          <p:cNvPr id="17" name="Conector recto de flecha 16">
            <a:extLst>
              <a:ext uri="{FF2B5EF4-FFF2-40B4-BE49-F238E27FC236}">
                <a16:creationId xmlns:a16="http://schemas.microsoft.com/office/drawing/2014/main" id="{6A550515-E89D-B995-C990-513AFDB65751}"/>
              </a:ext>
            </a:extLst>
          </p:cNvPr>
          <p:cNvCxnSpPr>
            <a:stCxn id="6" idx="0"/>
          </p:cNvCxnSpPr>
          <p:nvPr/>
        </p:nvCxnSpPr>
        <p:spPr>
          <a:xfrm flipV="1">
            <a:off x="4429651" y="2764971"/>
            <a:ext cx="835" cy="52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794F15D0-E74A-D757-7E3B-1E5ADAB0AC71}"/>
              </a:ext>
            </a:extLst>
          </p:cNvPr>
          <p:cNvCxnSpPr>
            <a:stCxn id="6" idx="5"/>
          </p:cNvCxnSpPr>
          <p:nvPr/>
        </p:nvCxnSpPr>
        <p:spPr>
          <a:xfrm>
            <a:off x="5182169" y="4551135"/>
            <a:ext cx="368891" cy="43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8AE32E0E-8A56-0D5C-C258-5FE9FFFDC91F}"/>
              </a:ext>
            </a:extLst>
          </p:cNvPr>
          <p:cNvCxnSpPr>
            <a:stCxn id="6" idx="3"/>
          </p:cNvCxnSpPr>
          <p:nvPr/>
        </p:nvCxnSpPr>
        <p:spPr>
          <a:xfrm flipH="1">
            <a:off x="3365430" y="4551135"/>
            <a:ext cx="311703" cy="43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16616F6-4F3F-F3C4-069C-B1E652E91309}"/>
              </a:ext>
            </a:extLst>
          </p:cNvPr>
          <p:cNvCxnSpPr/>
          <p:nvPr/>
        </p:nvCxnSpPr>
        <p:spPr>
          <a:xfrm flipV="1">
            <a:off x="5364272" y="3348619"/>
            <a:ext cx="615964" cy="25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761A5551-1725-7DD9-2A8C-D9265F84B429}"/>
              </a:ext>
            </a:extLst>
          </p:cNvPr>
          <p:cNvCxnSpPr/>
          <p:nvPr/>
        </p:nvCxnSpPr>
        <p:spPr>
          <a:xfrm flipH="1" flipV="1">
            <a:off x="2821456" y="3441707"/>
            <a:ext cx="699825" cy="21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43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56353" y="360590"/>
            <a:ext cx="7259845"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TECNICAS DEL TRABAJO EN EQUIPO</a:t>
            </a:r>
            <a:endParaRPr lang="en-US" sz="3200" dirty="0"/>
          </a:p>
        </p:txBody>
      </p:sp>
      <p:sp>
        <p:nvSpPr>
          <p:cNvPr id="11" name="CuadroTexto 10">
            <a:extLst>
              <a:ext uri="{FF2B5EF4-FFF2-40B4-BE49-F238E27FC236}">
                <a16:creationId xmlns:a16="http://schemas.microsoft.com/office/drawing/2014/main" id="{4C9D9A68-5148-1E88-32B8-EC8B4D704980}"/>
              </a:ext>
            </a:extLst>
          </p:cNvPr>
          <p:cNvSpPr txBox="1"/>
          <p:nvPr/>
        </p:nvSpPr>
        <p:spPr>
          <a:xfrm>
            <a:off x="94275" y="1208314"/>
            <a:ext cx="5125990" cy="4893647"/>
          </a:xfrm>
          <a:prstGeom prst="rect">
            <a:avLst/>
          </a:prstGeom>
          <a:noFill/>
        </p:spPr>
        <p:txBody>
          <a:bodyPr wrap="square" rtlCol="0">
            <a:spAutoFit/>
          </a:bodyPr>
          <a:lstStyle/>
          <a:p>
            <a:pPr algn="just"/>
            <a:r>
              <a:rPr lang="es-CO" sz="2400" dirty="0"/>
              <a:t>Son procedimientos que buscan solucionar problemas de forma sistemática.</a:t>
            </a:r>
          </a:p>
          <a:p>
            <a:pPr algn="just"/>
            <a:endParaRPr lang="es-CO" sz="2400" dirty="0"/>
          </a:p>
          <a:p>
            <a:pPr marL="342900" indent="-342900" algn="just">
              <a:buFont typeface="Wingdings" panose="05000000000000000000" pitchFamily="2" charset="2"/>
              <a:buChar char="ü"/>
            </a:pPr>
            <a:r>
              <a:rPr lang="es-CO" sz="2400" dirty="0"/>
              <a:t>EXPLICATIVAS: Interrogativas mesa redonda.</a:t>
            </a:r>
          </a:p>
          <a:p>
            <a:pPr marL="342900" indent="-342900" algn="just">
              <a:buFont typeface="Wingdings" panose="05000000000000000000" pitchFamily="2" charset="2"/>
              <a:buChar char="ü"/>
            </a:pPr>
            <a:r>
              <a:rPr lang="es-CO" sz="2400" dirty="0"/>
              <a:t>DISCUSION DIRIGIDA: Debates círculos concéntricos y tormenta de ideas.</a:t>
            </a:r>
          </a:p>
          <a:p>
            <a:pPr marL="342900" indent="-342900" algn="just">
              <a:buFont typeface="Wingdings" panose="05000000000000000000" pitchFamily="2" charset="2"/>
              <a:buChar char="ü"/>
            </a:pPr>
            <a:r>
              <a:rPr lang="es-CO" sz="2400" dirty="0"/>
              <a:t>DEMOSTRACION.</a:t>
            </a:r>
          </a:p>
          <a:p>
            <a:pPr marL="342900" indent="-342900" algn="just">
              <a:buFont typeface="Wingdings" panose="05000000000000000000" pitchFamily="2" charset="2"/>
              <a:buChar char="ü"/>
            </a:pPr>
            <a:r>
              <a:rPr lang="es-CO" sz="2400" dirty="0"/>
              <a:t>PARTICIPACION.</a:t>
            </a:r>
          </a:p>
          <a:p>
            <a:pPr marL="342900" indent="-342900" algn="just">
              <a:buFont typeface="Wingdings" panose="05000000000000000000" pitchFamily="2" charset="2"/>
              <a:buChar char="ü"/>
            </a:pPr>
            <a:r>
              <a:rPr lang="es-CO" sz="2400" dirty="0"/>
              <a:t>TAREA DIRIGIDA.</a:t>
            </a:r>
          </a:p>
          <a:p>
            <a:pPr marL="342900" indent="-342900" algn="just">
              <a:buFont typeface="Wingdings" panose="05000000000000000000" pitchFamily="2" charset="2"/>
              <a:buChar char="ü"/>
            </a:pPr>
            <a:r>
              <a:rPr lang="es-CO" sz="2400" dirty="0"/>
              <a:t>APRENDIZAJE COOPERATIVO.</a:t>
            </a:r>
          </a:p>
        </p:txBody>
      </p:sp>
      <p:pic>
        <p:nvPicPr>
          <p:cNvPr id="8196" name="Picture 4" descr="TRABAJO EN EQUIPO: LA ESENCIA DE NUESTRA PRODUCTIVIDAD | Grandes Pymes">
            <a:extLst>
              <a:ext uri="{FF2B5EF4-FFF2-40B4-BE49-F238E27FC236}">
                <a16:creationId xmlns:a16="http://schemas.microsoft.com/office/drawing/2014/main" id="{389A58EF-ED45-8D7B-8EDB-EAB91A359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5772" y="2264228"/>
            <a:ext cx="3648337" cy="2469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6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338359" y="313187"/>
            <a:ext cx="7683839" cy="523220"/>
          </a:xfrm>
          <a:prstGeom prst="rect">
            <a:avLst/>
          </a:prstGeom>
          <a:noFill/>
        </p:spPr>
        <p:txBody>
          <a:bodyPr wrap="square" rtlCol="0">
            <a:spAutoFit/>
          </a:bodyPr>
          <a:lstStyle/>
          <a:p>
            <a:r>
              <a:rPr lang="en-US" sz="2800" b="1" dirty="0">
                <a:solidFill>
                  <a:srgbClr val="0070C0"/>
                </a:solidFill>
                <a:latin typeface="+mj-lt"/>
                <a:cs typeface="Calibri"/>
              </a:rPr>
              <a:t>VENTAJAS DEL TRABAJO EN EQUIPO </a:t>
            </a:r>
            <a:endParaRPr lang="es-MX" sz="2800" b="1" dirty="0">
              <a:solidFill>
                <a:srgbClr val="0070C0"/>
              </a:solidFill>
              <a:latin typeface="+mj-lt"/>
            </a:endParaRPr>
          </a:p>
        </p:txBody>
      </p:sp>
      <p:pic>
        <p:nvPicPr>
          <p:cNvPr id="15" name="Imagen 14"/>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11266" name="Picture 2" descr="10 ventajas de trabajar en equipo • Recursos Humanos Hoy">
            <a:extLst>
              <a:ext uri="{FF2B5EF4-FFF2-40B4-BE49-F238E27FC236}">
                <a16:creationId xmlns:a16="http://schemas.microsoft.com/office/drawing/2014/main" id="{5C11E938-6654-A6BD-5CB0-A108B4973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321" y="2092091"/>
            <a:ext cx="4865914" cy="289927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6228" y="1882787"/>
            <a:ext cx="6891740" cy="4660232"/>
          </a:xfrm>
          <a:prstGeom prst="rect">
            <a:avLst/>
          </a:prstGeom>
        </p:spPr>
      </p:pic>
      <p:sp>
        <p:nvSpPr>
          <p:cNvPr id="7" name="Elipse 6"/>
          <p:cNvSpPr/>
          <p:nvPr/>
        </p:nvSpPr>
        <p:spPr>
          <a:xfrm>
            <a:off x="7225339" y="50953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914216" y="4294502"/>
            <a:ext cx="1352276" cy="2365829"/>
          </a:xfrm>
          <a:prstGeom prst="rect">
            <a:avLst/>
          </a:prstGeom>
        </p:spPr>
      </p:pic>
      <p:pic>
        <p:nvPicPr>
          <p:cNvPr id="9" name="Imagen 8"/>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22055" y="5570734"/>
            <a:ext cx="688874" cy="985662"/>
          </a:xfrm>
          <a:prstGeom prst="rect">
            <a:avLst/>
          </a:prstGeom>
        </p:spPr>
      </p:pic>
      <p:sp>
        <p:nvSpPr>
          <p:cNvPr id="11" name="CuadroTexto 10">
            <a:extLst>
              <a:ext uri="{FF2B5EF4-FFF2-40B4-BE49-F238E27FC236}">
                <a16:creationId xmlns:a16="http://schemas.microsoft.com/office/drawing/2014/main" id="{712B1165-65BF-4571-F83A-C16F7004A78A}"/>
              </a:ext>
            </a:extLst>
          </p:cNvPr>
          <p:cNvSpPr txBox="1"/>
          <p:nvPr/>
        </p:nvSpPr>
        <p:spPr>
          <a:xfrm>
            <a:off x="413545" y="2274838"/>
            <a:ext cx="3788229" cy="2308324"/>
          </a:xfrm>
          <a:prstGeom prst="rect">
            <a:avLst/>
          </a:prstGeom>
          <a:noFill/>
        </p:spPr>
        <p:txBody>
          <a:bodyPr wrap="square" rtlCol="0">
            <a:spAutoFit/>
          </a:bodyPr>
          <a:lstStyle/>
          <a:p>
            <a:pPr marL="285750" indent="-285750">
              <a:buFont typeface="Wingdings" panose="05000000000000000000" pitchFamily="2" charset="2"/>
              <a:buChar char="ü"/>
            </a:pPr>
            <a:r>
              <a:rPr lang="es-CO" b="1" dirty="0"/>
              <a:t>SOLUCIONES CREATIVAS</a:t>
            </a:r>
          </a:p>
          <a:p>
            <a:pPr marL="285750" indent="-285750">
              <a:buFont typeface="Wingdings" panose="05000000000000000000" pitchFamily="2" charset="2"/>
              <a:buChar char="ü"/>
            </a:pPr>
            <a:endParaRPr lang="es-CO" b="1" dirty="0"/>
          </a:p>
          <a:p>
            <a:pPr marL="285750" indent="-285750">
              <a:buFont typeface="Wingdings" panose="05000000000000000000" pitchFamily="2" charset="2"/>
              <a:buChar char="ü"/>
            </a:pPr>
            <a:r>
              <a:rPr lang="es-CO" b="1" dirty="0"/>
              <a:t>APRENDIZAJE INDIVIDUAL</a:t>
            </a:r>
          </a:p>
          <a:p>
            <a:pPr marL="285750" indent="-285750">
              <a:buFont typeface="Wingdings" panose="05000000000000000000" pitchFamily="2" charset="2"/>
              <a:buChar char="ü"/>
            </a:pPr>
            <a:endParaRPr lang="es-CO" b="1" dirty="0"/>
          </a:p>
          <a:p>
            <a:pPr marL="285750" indent="-285750">
              <a:buFont typeface="Wingdings" panose="05000000000000000000" pitchFamily="2" charset="2"/>
              <a:buChar char="ü"/>
            </a:pPr>
            <a:r>
              <a:rPr lang="es-CO" b="1" dirty="0"/>
              <a:t>ASERTIVIDAD</a:t>
            </a:r>
          </a:p>
          <a:p>
            <a:pPr marL="285750" indent="-285750">
              <a:buFont typeface="Wingdings" panose="05000000000000000000" pitchFamily="2" charset="2"/>
              <a:buChar char="ü"/>
            </a:pPr>
            <a:endParaRPr lang="es-CO" b="1" dirty="0"/>
          </a:p>
          <a:p>
            <a:pPr marL="285750" indent="-285750">
              <a:buFont typeface="Wingdings" panose="05000000000000000000" pitchFamily="2" charset="2"/>
              <a:buChar char="ü"/>
            </a:pPr>
            <a:r>
              <a:rPr lang="es-CO" b="1" dirty="0"/>
              <a:t>ROTACION </a:t>
            </a:r>
          </a:p>
          <a:p>
            <a:endParaRPr lang="es-CO" b="1" dirty="0"/>
          </a:p>
        </p:txBody>
      </p:sp>
    </p:spTree>
    <p:extLst>
      <p:ext uri="{BB962C8B-B14F-4D97-AF65-F5344CB8AC3E}">
        <p14:creationId xmlns:p14="http://schemas.microsoft.com/office/powerpoint/2010/main" val="13258867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1077218"/>
          </a:xfrm>
          <a:prstGeom prst="rect">
            <a:avLst/>
          </a:prstGeom>
          <a:noFill/>
        </p:spPr>
        <p:txBody>
          <a:bodyPr wrap="square" rtlCol="0">
            <a:spAutoFit/>
          </a:bodyPr>
          <a:lstStyle/>
          <a:p>
            <a:pPr algn="ctr"/>
            <a:r>
              <a:rPr lang="es-MX" sz="3200" b="1" dirty="0">
                <a:solidFill>
                  <a:srgbClr val="0070C0"/>
                </a:solidFill>
                <a:latin typeface="+mj-lt"/>
                <a:ea typeface="+mn-lt"/>
                <a:cs typeface="Arial"/>
              </a:rPr>
              <a:t>ESTRATEGIAS QUE FORMAN EL TRABAJO EN EQUIPO</a:t>
            </a:r>
            <a:endParaRPr lang="en-US" sz="3200" dirty="0"/>
          </a:p>
        </p:txBody>
      </p:sp>
      <p:sp>
        <p:nvSpPr>
          <p:cNvPr id="11" name="CuadroTexto 10">
            <a:extLst>
              <a:ext uri="{FF2B5EF4-FFF2-40B4-BE49-F238E27FC236}">
                <a16:creationId xmlns:a16="http://schemas.microsoft.com/office/drawing/2014/main" id="{4C9D9A68-5148-1E88-32B8-EC8B4D704980}"/>
              </a:ext>
            </a:extLst>
          </p:cNvPr>
          <p:cNvSpPr txBox="1"/>
          <p:nvPr/>
        </p:nvSpPr>
        <p:spPr>
          <a:xfrm>
            <a:off x="139891" y="2264228"/>
            <a:ext cx="5125990" cy="3046988"/>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dirty="0"/>
              <a:t>Entregar toda la información</a:t>
            </a:r>
          </a:p>
          <a:p>
            <a:pPr marL="342900" indent="-342900" algn="just">
              <a:buFont typeface="Wingdings" panose="05000000000000000000" pitchFamily="2" charset="2"/>
              <a:buChar char="ü"/>
            </a:pPr>
            <a:r>
              <a:rPr lang="es-CO" sz="2400" dirty="0"/>
              <a:t>Generar un clima de trabajo agradable sin interferir con elementos para estudiar </a:t>
            </a:r>
          </a:p>
          <a:p>
            <a:pPr marL="342900" indent="-342900" algn="just">
              <a:buFont typeface="Wingdings" panose="05000000000000000000" pitchFamily="2" charset="2"/>
              <a:buChar char="ü"/>
            </a:pPr>
            <a:r>
              <a:rPr lang="es-CO" sz="2400" dirty="0"/>
              <a:t>Definir los tiempos para lograr la tarea </a:t>
            </a:r>
          </a:p>
          <a:p>
            <a:pPr marL="342900" indent="-342900" algn="just">
              <a:buFont typeface="Wingdings" panose="05000000000000000000" pitchFamily="2" charset="2"/>
              <a:buChar char="ü"/>
            </a:pPr>
            <a:r>
              <a:rPr lang="es-CO" sz="2400" dirty="0"/>
              <a:t>Resolución de problemas</a:t>
            </a:r>
          </a:p>
          <a:p>
            <a:pPr marL="342900" indent="-342900" algn="just">
              <a:buFont typeface="Wingdings" panose="05000000000000000000" pitchFamily="2" charset="2"/>
              <a:buChar char="ü"/>
            </a:pPr>
            <a:r>
              <a:rPr lang="es-CO" sz="2400" dirty="0"/>
              <a:t>Áreas de conflictos </a:t>
            </a:r>
          </a:p>
        </p:txBody>
      </p:sp>
      <p:pic>
        <p:nvPicPr>
          <p:cNvPr id="12290" name="Picture 2" descr="Estrategias para Trabajar en Equipo y Aumentar la Productividad |  RedCapacitación TV">
            <a:extLst>
              <a:ext uri="{FF2B5EF4-FFF2-40B4-BE49-F238E27FC236}">
                <a16:creationId xmlns:a16="http://schemas.microsoft.com/office/drawing/2014/main" id="{49509D1F-B38B-B70E-899C-D2B66DFFC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5882" y="1943658"/>
            <a:ext cx="3738228" cy="279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44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CARACTERISTICAS DEL TRABAJO EN EQUIPO</a:t>
            </a:r>
            <a:endParaRPr lang="en-US" sz="3200" dirty="0"/>
          </a:p>
        </p:txBody>
      </p:sp>
      <p:sp>
        <p:nvSpPr>
          <p:cNvPr id="11" name="CuadroTexto 10">
            <a:extLst>
              <a:ext uri="{FF2B5EF4-FFF2-40B4-BE49-F238E27FC236}">
                <a16:creationId xmlns:a16="http://schemas.microsoft.com/office/drawing/2014/main" id="{4C9D9A68-5148-1E88-32B8-EC8B4D704980}"/>
              </a:ext>
            </a:extLst>
          </p:cNvPr>
          <p:cNvSpPr txBox="1"/>
          <p:nvPr/>
        </p:nvSpPr>
        <p:spPr>
          <a:xfrm>
            <a:off x="139890" y="2002765"/>
            <a:ext cx="5125990" cy="2677656"/>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dirty="0"/>
              <a:t>Requiere que las responsabilidades sean compartidas.</a:t>
            </a:r>
          </a:p>
          <a:p>
            <a:pPr marL="342900" indent="-342900" algn="just">
              <a:buFont typeface="Wingdings" panose="05000000000000000000" pitchFamily="2" charset="2"/>
              <a:buChar char="ü"/>
            </a:pPr>
            <a:r>
              <a:rPr lang="es-CO" sz="2400" dirty="0"/>
              <a:t>Las actividades se realicen de forma coordinada</a:t>
            </a:r>
          </a:p>
          <a:p>
            <a:pPr marL="342900" indent="-342900" algn="just">
              <a:buFont typeface="Wingdings" panose="05000000000000000000" pitchFamily="2" charset="2"/>
              <a:buChar char="ü"/>
            </a:pPr>
            <a:r>
              <a:rPr lang="es-CO" sz="2400" dirty="0"/>
              <a:t>Necesita que los programas que se planifiquen en equipo apunten a un </a:t>
            </a:r>
            <a:r>
              <a:rPr lang="es-CO" sz="2400" dirty="0" err="1"/>
              <a:t>obejtivo</a:t>
            </a:r>
            <a:r>
              <a:rPr lang="es-CO" sz="2400" dirty="0"/>
              <a:t> común</a:t>
            </a:r>
          </a:p>
        </p:txBody>
      </p:sp>
      <p:pic>
        <p:nvPicPr>
          <p:cNvPr id="14338" name="Picture 2" descr="Trabajo en Equipo | Qué es, características, ventajas, importancia y más">
            <a:extLst>
              <a:ext uri="{FF2B5EF4-FFF2-40B4-BE49-F238E27FC236}">
                <a16:creationId xmlns:a16="http://schemas.microsoft.com/office/drawing/2014/main" id="{E9F1A0A4-0D3B-6BDC-393A-5E19776301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312" y="2002765"/>
            <a:ext cx="3722938" cy="25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9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FORMACION DE EQUIPOS</a:t>
            </a:r>
            <a:endParaRPr lang="en-US" sz="3200" dirty="0"/>
          </a:p>
        </p:txBody>
      </p:sp>
      <p:sp>
        <p:nvSpPr>
          <p:cNvPr id="11" name="CuadroTexto 10">
            <a:extLst>
              <a:ext uri="{FF2B5EF4-FFF2-40B4-BE49-F238E27FC236}">
                <a16:creationId xmlns:a16="http://schemas.microsoft.com/office/drawing/2014/main" id="{4C9D9A68-5148-1E88-32B8-EC8B4D704980}"/>
              </a:ext>
            </a:extLst>
          </p:cNvPr>
          <p:cNvSpPr txBox="1"/>
          <p:nvPr/>
        </p:nvSpPr>
        <p:spPr>
          <a:xfrm>
            <a:off x="0" y="1230085"/>
            <a:ext cx="8915400" cy="461665"/>
          </a:xfrm>
          <a:prstGeom prst="rect">
            <a:avLst/>
          </a:prstGeom>
          <a:noFill/>
        </p:spPr>
        <p:txBody>
          <a:bodyPr wrap="square" rtlCol="0">
            <a:spAutoFit/>
          </a:bodyPr>
          <a:lstStyle/>
          <a:p>
            <a:pPr algn="just"/>
            <a:r>
              <a:rPr lang="es-CO" sz="2400" dirty="0"/>
              <a:t>Cinco cuestiones a considerar en la formación de equipos de trabajo </a:t>
            </a:r>
          </a:p>
        </p:txBody>
      </p:sp>
      <p:sp>
        <p:nvSpPr>
          <p:cNvPr id="5" name="CuadroTexto 4">
            <a:extLst>
              <a:ext uri="{FF2B5EF4-FFF2-40B4-BE49-F238E27FC236}">
                <a16:creationId xmlns:a16="http://schemas.microsoft.com/office/drawing/2014/main" id="{D5C9BAC5-76AF-A009-25D2-DFCB4F98D3C8}"/>
              </a:ext>
            </a:extLst>
          </p:cNvPr>
          <p:cNvSpPr txBox="1"/>
          <p:nvPr/>
        </p:nvSpPr>
        <p:spPr>
          <a:xfrm>
            <a:off x="152400" y="2549990"/>
            <a:ext cx="5113482" cy="2677656"/>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dirty="0"/>
              <a:t>Cohesión</a:t>
            </a:r>
          </a:p>
          <a:p>
            <a:pPr marL="342900" indent="-342900" algn="just">
              <a:buFont typeface="Wingdings" panose="05000000000000000000" pitchFamily="2" charset="2"/>
              <a:buChar char="ü"/>
            </a:pPr>
            <a:r>
              <a:rPr lang="es-CO" sz="2400" dirty="0"/>
              <a:t>Asignación de roles y normas</a:t>
            </a:r>
          </a:p>
          <a:p>
            <a:pPr marL="342900" indent="-342900" algn="just">
              <a:buFont typeface="Wingdings" panose="05000000000000000000" pitchFamily="2" charset="2"/>
              <a:buChar char="ü"/>
            </a:pPr>
            <a:r>
              <a:rPr lang="es-CO" sz="2400" dirty="0"/>
              <a:t>Comunicación</a:t>
            </a:r>
          </a:p>
          <a:p>
            <a:pPr marL="342900" indent="-342900" algn="just">
              <a:buFont typeface="Wingdings" panose="05000000000000000000" pitchFamily="2" charset="2"/>
              <a:buChar char="ü"/>
            </a:pPr>
            <a:r>
              <a:rPr lang="es-CO" sz="2400" dirty="0"/>
              <a:t>Definición de objetivos </a:t>
            </a:r>
          </a:p>
          <a:p>
            <a:pPr marL="342900" indent="-342900" algn="just">
              <a:buFont typeface="Wingdings" panose="05000000000000000000" pitchFamily="2" charset="2"/>
              <a:buChar char="ü"/>
            </a:pPr>
            <a:r>
              <a:rPr lang="es-CO" sz="2400" dirty="0"/>
              <a:t>Interdependencia positiva</a:t>
            </a:r>
          </a:p>
          <a:p>
            <a:pPr algn="just"/>
            <a:endParaRPr lang="es-CO" sz="2400" dirty="0"/>
          </a:p>
          <a:p>
            <a:pPr marL="342900" indent="-342900" algn="just">
              <a:buFont typeface="Wingdings" panose="05000000000000000000" pitchFamily="2" charset="2"/>
              <a:buChar char="ü"/>
            </a:pPr>
            <a:endParaRPr lang="es-CO" sz="2400" dirty="0"/>
          </a:p>
        </p:txBody>
      </p:sp>
      <p:pic>
        <p:nvPicPr>
          <p:cNvPr id="13316" name="Picture 4" descr="Formacion Empresarial Trabajo en Equipo Bogotá | Charlas y Cursos">
            <a:extLst>
              <a:ext uri="{FF2B5EF4-FFF2-40B4-BE49-F238E27FC236}">
                <a16:creationId xmlns:a16="http://schemas.microsoft.com/office/drawing/2014/main" id="{D908117B-CB12-F619-AC0A-F9DFCA4AF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577" y="2027977"/>
            <a:ext cx="4909457" cy="256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77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628214" y="2530981"/>
            <a:ext cx="3018747" cy="338554"/>
          </a:xfrm>
          <a:prstGeom prst="rect">
            <a:avLst/>
          </a:prstGeom>
          <a:noFill/>
        </p:spPr>
        <p:txBody>
          <a:bodyPr wrap="square" rtlCol="0">
            <a:spAutoFit/>
          </a:bodyPr>
          <a:lstStyle/>
          <a:p>
            <a:r>
              <a:rPr lang="es-MX" sz="1600" b="1" dirty="0">
                <a:latin typeface="Morn Thin" panose="00000200000000000000" pitchFamily="50" charset="0"/>
              </a:rPr>
              <a:t>QUE ES EL TRABAJO EN EQUIPO </a:t>
            </a:r>
            <a:endParaRPr lang="en-US" sz="1600" b="1" dirty="0">
              <a:latin typeface="Morn Thin" panose="00000200000000000000" pitchFamily="50"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5632468" y="3392475"/>
            <a:ext cx="3731167" cy="338554"/>
          </a:xfrm>
          <a:prstGeom prst="rect">
            <a:avLst/>
          </a:prstGeom>
          <a:noFill/>
        </p:spPr>
        <p:txBody>
          <a:bodyPr wrap="square" rtlCol="0">
            <a:spAutoFit/>
          </a:bodyPr>
          <a:lstStyle/>
          <a:p>
            <a:r>
              <a:rPr lang="es-MX" sz="1600" b="1" dirty="0">
                <a:latin typeface="Morn Thin" panose="00000200000000000000" pitchFamily="50" charset="0"/>
              </a:rPr>
              <a:t>BENEFICIOS DEL TRABAJO EN EQUIPO</a:t>
            </a:r>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18"/>
          <p:cNvSpPr txBox="1"/>
          <p:nvPr/>
        </p:nvSpPr>
        <p:spPr>
          <a:xfrm>
            <a:off x="5789350" y="4126047"/>
            <a:ext cx="3755525"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EJEMPLOS</a:t>
            </a:r>
            <a:r>
              <a:rPr lang="es-MX" sz="1600" b="1" dirty="0">
                <a:latin typeface="Arial" panose="020B0604020202020204" pitchFamily="34" charset="0"/>
                <a:cs typeface="Arial" panose="020B0604020202020204" pitchFamily="34" charset="0"/>
              </a:rPr>
              <a:t> </a:t>
            </a:r>
            <a:r>
              <a:rPr lang="es-MX" sz="1600" b="1" dirty="0">
                <a:latin typeface="Morn Thin" panose="00000200000000000000"/>
                <a:cs typeface="Arial" panose="020B0604020202020204" pitchFamily="34" charset="0"/>
              </a:rPr>
              <a:t>APLICADOS</a:t>
            </a:r>
            <a:endParaRPr lang="en-US" sz="1600" b="1" dirty="0">
              <a:latin typeface="Morn Thin" panose="0000020000000000000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a:off x="5789351" y="4885192"/>
            <a:ext cx="3417402"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CONCLUSIONES</a:t>
            </a:r>
            <a:endParaRPr lang="en-US" sz="1600" b="1" dirty="0">
              <a:latin typeface="Morn Thin" panose="00000200000000000000"/>
              <a:cs typeface="Arial" panose="020B0604020202020204" pitchFamily="34"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34190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1077218"/>
          </a:xfrm>
          <a:prstGeom prst="rect">
            <a:avLst/>
          </a:prstGeom>
          <a:noFill/>
        </p:spPr>
        <p:txBody>
          <a:bodyPr wrap="square" rtlCol="0">
            <a:spAutoFit/>
          </a:bodyPr>
          <a:lstStyle/>
          <a:p>
            <a:pPr algn="ctr"/>
            <a:r>
              <a:rPr lang="es-MX" sz="3200" b="1" dirty="0">
                <a:solidFill>
                  <a:srgbClr val="0070C0"/>
                </a:solidFill>
                <a:latin typeface="+mj-lt"/>
                <a:ea typeface="+mn-lt"/>
                <a:cs typeface="Arial"/>
              </a:rPr>
              <a:t>CONDICIONES QUE DEBEN DE REUNIR LOS MIEMBROS DEL EQUIPO</a:t>
            </a:r>
            <a:endParaRPr lang="en-US" sz="3200" dirty="0"/>
          </a:p>
        </p:txBody>
      </p:sp>
      <p:sp>
        <p:nvSpPr>
          <p:cNvPr id="5" name="CuadroTexto 4">
            <a:extLst>
              <a:ext uri="{FF2B5EF4-FFF2-40B4-BE49-F238E27FC236}">
                <a16:creationId xmlns:a16="http://schemas.microsoft.com/office/drawing/2014/main" id="{D5C9BAC5-76AF-A009-25D2-DFCB4F98D3C8}"/>
              </a:ext>
            </a:extLst>
          </p:cNvPr>
          <p:cNvSpPr txBox="1"/>
          <p:nvPr/>
        </p:nvSpPr>
        <p:spPr>
          <a:xfrm>
            <a:off x="113037" y="1515847"/>
            <a:ext cx="5113482" cy="4154984"/>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dirty="0"/>
              <a:t>Ser leales consigo mismo y con los demás.</a:t>
            </a:r>
          </a:p>
          <a:p>
            <a:pPr marL="342900" indent="-342900" algn="just">
              <a:buFont typeface="Wingdings" panose="05000000000000000000" pitchFamily="2" charset="2"/>
              <a:buChar char="ü"/>
            </a:pPr>
            <a:r>
              <a:rPr lang="es-CO" sz="2400" dirty="0"/>
              <a:t>Tener espíritu de autocritica</a:t>
            </a:r>
          </a:p>
          <a:p>
            <a:pPr marL="342900" indent="-342900" algn="just">
              <a:buFont typeface="Wingdings" panose="05000000000000000000" pitchFamily="2" charset="2"/>
              <a:buChar char="ü"/>
            </a:pPr>
            <a:r>
              <a:rPr lang="es-CO" sz="2400" dirty="0"/>
              <a:t>Ser responsable para cumplir con los objetivos.</a:t>
            </a:r>
          </a:p>
          <a:p>
            <a:pPr marL="342900" indent="-342900" algn="just">
              <a:buFont typeface="Wingdings" panose="05000000000000000000" pitchFamily="2" charset="2"/>
              <a:buChar char="ü"/>
            </a:pPr>
            <a:r>
              <a:rPr lang="es-CO" sz="2400" dirty="0"/>
              <a:t>Tener optimismo, iniciativa y tenacidad</a:t>
            </a:r>
          </a:p>
          <a:p>
            <a:pPr marL="342900" indent="-342900" algn="just">
              <a:buFont typeface="Wingdings" panose="05000000000000000000" pitchFamily="2" charset="2"/>
              <a:buChar char="ü"/>
            </a:pPr>
            <a:r>
              <a:rPr lang="es-CO" sz="2400" dirty="0"/>
              <a:t>Inquietud de perfeccionamiento y superación  </a:t>
            </a:r>
          </a:p>
          <a:p>
            <a:pPr algn="just"/>
            <a:endParaRPr lang="es-CO" sz="2400" dirty="0"/>
          </a:p>
          <a:p>
            <a:pPr marL="342900" indent="-342900" algn="just">
              <a:buFont typeface="Wingdings" panose="05000000000000000000" pitchFamily="2" charset="2"/>
              <a:buChar char="ü"/>
            </a:pPr>
            <a:endParaRPr lang="es-CO" sz="2400" dirty="0"/>
          </a:p>
        </p:txBody>
      </p:sp>
      <p:pic>
        <p:nvPicPr>
          <p:cNvPr id="15362" name="Picture 2" descr="Condiciones de trabajo en equipo de estudiantes de educación en línea y  descuentos para el aprendizaje a distancia ilustración vectorial | Vector  Premium">
            <a:extLst>
              <a:ext uri="{FF2B5EF4-FFF2-40B4-BE49-F238E27FC236}">
                <a16:creationId xmlns:a16="http://schemas.microsoft.com/office/drawing/2014/main" id="{7A5F7B71-CAD5-44E9-B36D-8E68C2684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519" y="1834752"/>
            <a:ext cx="3796731" cy="285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3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338359" y="313187"/>
            <a:ext cx="7683839" cy="523220"/>
          </a:xfrm>
          <a:prstGeom prst="rect">
            <a:avLst/>
          </a:prstGeom>
          <a:noFill/>
        </p:spPr>
        <p:txBody>
          <a:bodyPr wrap="square" rtlCol="0">
            <a:spAutoFit/>
          </a:bodyPr>
          <a:lstStyle/>
          <a:p>
            <a:r>
              <a:rPr lang="en-US" sz="2800" b="1" dirty="0">
                <a:solidFill>
                  <a:srgbClr val="0070C0"/>
                </a:solidFill>
                <a:latin typeface="+mj-lt"/>
                <a:cs typeface="Calibri"/>
              </a:rPr>
              <a:t>EJEMPLOS DE TRABAJO EN EQUIPO </a:t>
            </a:r>
            <a:endParaRPr lang="es-MX" sz="2800" b="1" dirty="0">
              <a:solidFill>
                <a:srgbClr val="0070C0"/>
              </a:solidFill>
              <a:latin typeface="+mj-lt"/>
            </a:endParaRPr>
          </a:p>
        </p:txBody>
      </p:sp>
      <p:pic>
        <p:nvPicPr>
          <p:cNvPr id="15" name="Imagen 14"/>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6228" y="1882787"/>
            <a:ext cx="6891740" cy="4660232"/>
          </a:xfrm>
          <a:prstGeom prst="rect">
            <a:avLst/>
          </a:prstGeom>
        </p:spPr>
      </p:pic>
      <p:sp>
        <p:nvSpPr>
          <p:cNvPr id="7" name="Elipse 6"/>
          <p:cNvSpPr/>
          <p:nvPr/>
        </p:nvSpPr>
        <p:spPr>
          <a:xfrm>
            <a:off x="7225339" y="50953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914216" y="4294502"/>
            <a:ext cx="1352276" cy="2365829"/>
          </a:xfrm>
          <a:prstGeom prst="rect">
            <a:avLst/>
          </a:prstGeom>
        </p:spPr>
      </p:pic>
      <p:pic>
        <p:nvPicPr>
          <p:cNvPr id="9" name="Imagen 8"/>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22055" y="5570734"/>
            <a:ext cx="688874" cy="985662"/>
          </a:xfrm>
          <a:prstGeom prst="rect">
            <a:avLst/>
          </a:prstGeom>
        </p:spPr>
      </p:pic>
      <p:sp>
        <p:nvSpPr>
          <p:cNvPr id="11" name="CuadroTexto 10">
            <a:extLst>
              <a:ext uri="{FF2B5EF4-FFF2-40B4-BE49-F238E27FC236}">
                <a16:creationId xmlns:a16="http://schemas.microsoft.com/office/drawing/2014/main" id="{712B1165-65BF-4571-F83A-C16F7004A78A}"/>
              </a:ext>
            </a:extLst>
          </p:cNvPr>
          <p:cNvSpPr txBox="1"/>
          <p:nvPr/>
        </p:nvSpPr>
        <p:spPr>
          <a:xfrm>
            <a:off x="1114474" y="864826"/>
            <a:ext cx="3788229" cy="1200329"/>
          </a:xfrm>
          <a:prstGeom prst="rect">
            <a:avLst/>
          </a:prstGeom>
          <a:noFill/>
        </p:spPr>
        <p:txBody>
          <a:bodyPr wrap="square" rtlCol="0">
            <a:spAutoFit/>
          </a:bodyPr>
          <a:lstStyle/>
          <a:p>
            <a:pPr marL="285750" indent="-285750">
              <a:buFont typeface="Wingdings" panose="05000000000000000000" pitchFamily="2" charset="2"/>
              <a:buChar char="ü"/>
            </a:pPr>
            <a:r>
              <a:rPr lang="es-CO" sz="2400" b="1" dirty="0"/>
              <a:t>MESA REDONDA  </a:t>
            </a:r>
          </a:p>
          <a:p>
            <a:pPr marL="285750" indent="-285750">
              <a:buFont typeface="Wingdings" panose="05000000000000000000" pitchFamily="2" charset="2"/>
              <a:buChar char="ü"/>
            </a:pPr>
            <a:endParaRPr lang="es-CO" sz="2400" b="1" dirty="0"/>
          </a:p>
          <a:p>
            <a:endParaRPr lang="es-CO" sz="2400" b="1" dirty="0"/>
          </a:p>
        </p:txBody>
      </p:sp>
      <p:pic>
        <p:nvPicPr>
          <p:cNvPr id="16388" name="Picture 4" descr="Reunión De Reflexión De Inicio. El Trabajo En Equipo De Negocios En Una Mesa  Redonda. El Intercambio De Ideas Y Presentación De Informes. Ilustración  Vectorial Plana. Ilustraciones Svg, Vectoriales, Clip Art Vectorizado">
            <a:extLst>
              <a:ext uri="{FF2B5EF4-FFF2-40B4-BE49-F238E27FC236}">
                <a16:creationId xmlns:a16="http://schemas.microsoft.com/office/drawing/2014/main" id="{12CB98BB-B21F-A768-0C43-2BA2B1E7B1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312" y="3429000"/>
            <a:ext cx="2819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7C8B707-91E8-DD1A-DB48-CF57953C41C3}"/>
              </a:ext>
            </a:extLst>
          </p:cNvPr>
          <p:cNvSpPr txBox="1"/>
          <p:nvPr/>
        </p:nvSpPr>
        <p:spPr>
          <a:xfrm>
            <a:off x="3383273" y="2563498"/>
            <a:ext cx="4027715" cy="2031325"/>
          </a:xfrm>
          <a:prstGeom prst="rect">
            <a:avLst/>
          </a:prstGeom>
          <a:noFill/>
        </p:spPr>
        <p:txBody>
          <a:bodyPr wrap="square" rtlCol="0">
            <a:spAutoFit/>
          </a:bodyPr>
          <a:lstStyle/>
          <a:p>
            <a:pPr marL="285750" indent="-285750">
              <a:buFont typeface="Wingdings" panose="05000000000000000000" pitchFamily="2" charset="2"/>
              <a:buChar char="ü"/>
            </a:pPr>
            <a:r>
              <a:rPr lang="es-CO" dirty="0"/>
              <a:t>Que el individuo aprenda a expresar sus propias ideas </a:t>
            </a:r>
          </a:p>
          <a:p>
            <a:pPr marL="285750" indent="-285750">
              <a:buFont typeface="Wingdings" panose="05000000000000000000" pitchFamily="2" charset="2"/>
              <a:buChar char="ü"/>
            </a:pPr>
            <a:r>
              <a:rPr lang="es-CO" dirty="0"/>
              <a:t>Que el individuo aprenda a defender su punto de vista </a:t>
            </a:r>
          </a:p>
          <a:p>
            <a:pPr marL="285750" indent="-285750">
              <a:buFont typeface="Wingdings" panose="05000000000000000000" pitchFamily="2" charset="2"/>
              <a:buChar char="ü"/>
            </a:pPr>
            <a:r>
              <a:rPr lang="es-CO" dirty="0"/>
              <a:t>Inducir  a que el individuo investigue</a:t>
            </a:r>
          </a:p>
          <a:p>
            <a:pPr marL="285750" indent="-285750">
              <a:buFont typeface="Wingdings" panose="05000000000000000000" pitchFamily="2" charset="2"/>
              <a:buChar char="ü"/>
            </a:pPr>
            <a:endParaRPr lang="es-CO" dirty="0"/>
          </a:p>
          <a:p>
            <a:endParaRPr lang="es-CO" dirty="0"/>
          </a:p>
        </p:txBody>
      </p:sp>
      <p:sp>
        <p:nvSpPr>
          <p:cNvPr id="10" name="CuadroTexto 9">
            <a:extLst>
              <a:ext uri="{FF2B5EF4-FFF2-40B4-BE49-F238E27FC236}">
                <a16:creationId xmlns:a16="http://schemas.microsoft.com/office/drawing/2014/main" id="{909293C9-ACC6-AB56-3B59-C668FDF14054}"/>
              </a:ext>
            </a:extLst>
          </p:cNvPr>
          <p:cNvSpPr txBox="1"/>
          <p:nvPr/>
        </p:nvSpPr>
        <p:spPr>
          <a:xfrm>
            <a:off x="3436341" y="1899879"/>
            <a:ext cx="3788229" cy="1200329"/>
          </a:xfrm>
          <a:prstGeom prst="rect">
            <a:avLst/>
          </a:prstGeom>
          <a:noFill/>
        </p:spPr>
        <p:txBody>
          <a:bodyPr wrap="square" rtlCol="0">
            <a:spAutoFit/>
          </a:bodyPr>
          <a:lstStyle/>
          <a:p>
            <a:pPr marL="285750" indent="-285750">
              <a:buFont typeface="Wingdings" panose="05000000000000000000" pitchFamily="2" charset="2"/>
              <a:buChar char="ü"/>
            </a:pPr>
            <a:r>
              <a:rPr lang="es-CO" sz="2400" b="1" dirty="0"/>
              <a:t>OBJETIVOS</a:t>
            </a:r>
          </a:p>
          <a:p>
            <a:pPr marL="285750" indent="-285750">
              <a:buFont typeface="Wingdings" panose="05000000000000000000" pitchFamily="2" charset="2"/>
              <a:buChar char="ü"/>
            </a:pPr>
            <a:endParaRPr lang="es-CO" sz="2400" b="1" dirty="0"/>
          </a:p>
          <a:p>
            <a:endParaRPr lang="es-CO" sz="2400" b="1" dirty="0"/>
          </a:p>
        </p:txBody>
      </p:sp>
    </p:spTree>
    <p:extLst>
      <p:ext uri="{BB962C8B-B14F-4D97-AF65-F5344CB8AC3E}">
        <p14:creationId xmlns:p14="http://schemas.microsoft.com/office/powerpoint/2010/main" val="161972536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338359" y="313187"/>
            <a:ext cx="7683839" cy="523220"/>
          </a:xfrm>
          <a:prstGeom prst="rect">
            <a:avLst/>
          </a:prstGeom>
          <a:noFill/>
        </p:spPr>
        <p:txBody>
          <a:bodyPr wrap="square" rtlCol="0">
            <a:spAutoFit/>
          </a:bodyPr>
          <a:lstStyle/>
          <a:p>
            <a:r>
              <a:rPr lang="en-US" sz="2800" b="1" dirty="0">
                <a:solidFill>
                  <a:srgbClr val="0070C0"/>
                </a:solidFill>
                <a:latin typeface="+mj-lt"/>
                <a:cs typeface="Calibri"/>
              </a:rPr>
              <a:t>VENTAJAS DE TRABAJO EN EQUIPO </a:t>
            </a:r>
            <a:endParaRPr lang="es-MX" sz="2800" b="1" dirty="0">
              <a:solidFill>
                <a:srgbClr val="0070C0"/>
              </a:solidFill>
              <a:latin typeface="+mj-lt"/>
            </a:endParaRPr>
          </a:p>
        </p:txBody>
      </p:sp>
      <p:pic>
        <p:nvPicPr>
          <p:cNvPr id="15" name="Imagen 14"/>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17410" name="Picture 2" descr="Los 6 beneficios del trabajo en equipo">
            <a:extLst>
              <a:ext uri="{FF2B5EF4-FFF2-40B4-BE49-F238E27FC236}">
                <a16:creationId xmlns:a16="http://schemas.microsoft.com/office/drawing/2014/main" id="{7F6A3C28-7BFC-DBB0-D1E6-223F4A07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159" y="2286000"/>
            <a:ext cx="3536675" cy="221598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0506" y="1311841"/>
            <a:ext cx="6891740" cy="4660232"/>
          </a:xfrm>
          <a:prstGeom prst="rect">
            <a:avLst/>
          </a:prstGeom>
        </p:spPr>
      </p:pic>
      <p:sp>
        <p:nvSpPr>
          <p:cNvPr id="7" name="Elipse 6"/>
          <p:cNvSpPr/>
          <p:nvPr/>
        </p:nvSpPr>
        <p:spPr>
          <a:xfrm>
            <a:off x="7225339" y="50953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914216" y="4294502"/>
            <a:ext cx="1352276" cy="2365829"/>
          </a:xfrm>
          <a:prstGeom prst="rect">
            <a:avLst/>
          </a:prstGeom>
        </p:spPr>
      </p:pic>
      <p:pic>
        <p:nvPicPr>
          <p:cNvPr id="9" name="Imagen 8"/>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22055" y="5570734"/>
            <a:ext cx="688874" cy="985662"/>
          </a:xfrm>
          <a:prstGeom prst="rect">
            <a:avLst/>
          </a:prstGeom>
        </p:spPr>
      </p:pic>
      <p:sp>
        <p:nvSpPr>
          <p:cNvPr id="8" name="CuadroTexto 7">
            <a:extLst>
              <a:ext uri="{FF2B5EF4-FFF2-40B4-BE49-F238E27FC236}">
                <a16:creationId xmlns:a16="http://schemas.microsoft.com/office/drawing/2014/main" id="{77C8B707-91E8-DD1A-DB48-CF57953C41C3}"/>
              </a:ext>
            </a:extLst>
          </p:cNvPr>
          <p:cNvSpPr txBox="1"/>
          <p:nvPr/>
        </p:nvSpPr>
        <p:spPr>
          <a:xfrm>
            <a:off x="84902" y="1542651"/>
            <a:ext cx="4027715" cy="4062651"/>
          </a:xfrm>
          <a:prstGeom prst="rect">
            <a:avLst/>
          </a:prstGeom>
          <a:noFill/>
        </p:spPr>
        <p:txBody>
          <a:bodyPr wrap="square" rtlCol="0">
            <a:spAutoFit/>
          </a:bodyPr>
          <a:lstStyle/>
          <a:p>
            <a:pPr algn="just"/>
            <a:r>
              <a:rPr lang="es-CO" sz="2400" dirty="0"/>
              <a:t>Enseña a las personas a discutir, escuchar argumentos de otros a reflexionar acerca de lo dicho y aceptar opiniones ajenas.</a:t>
            </a:r>
          </a:p>
          <a:p>
            <a:pPr algn="just"/>
            <a:endParaRPr lang="es-CO" sz="2400" dirty="0"/>
          </a:p>
          <a:p>
            <a:pPr algn="just"/>
            <a:r>
              <a:rPr lang="es-CO" sz="2400" dirty="0"/>
              <a:t>Enseña a defender sus propias opiniones con argumentos adecuados y con una exposición lógica y coherente </a:t>
            </a:r>
          </a:p>
          <a:p>
            <a:endParaRPr lang="es-CO" dirty="0"/>
          </a:p>
        </p:txBody>
      </p:sp>
    </p:spTree>
    <p:extLst>
      <p:ext uri="{BB962C8B-B14F-4D97-AF65-F5344CB8AC3E}">
        <p14:creationId xmlns:p14="http://schemas.microsoft.com/office/powerpoint/2010/main" val="16911466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SEMINARIO</a:t>
            </a:r>
            <a:endParaRPr lang="en-US" sz="3200" dirty="0"/>
          </a:p>
        </p:txBody>
      </p:sp>
      <p:sp>
        <p:nvSpPr>
          <p:cNvPr id="5" name="CuadroTexto 4">
            <a:extLst>
              <a:ext uri="{FF2B5EF4-FFF2-40B4-BE49-F238E27FC236}">
                <a16:creationId xmlns:a16="http://schemas.microsoft.com/office/drawing/2014/main" id="{D5C9BAC5-76AF-A009-25D2-DFCB4F98D3C8}"/>
              </a:ext>
            </a:extLst>
          </p:cNvPr>
          <p:cNvSpPr txBox="1"/>
          <p:nvPr/>
        </p:nvSpPr>
        <p:spPr>
          <a:xfrm>
            <a:off x="370114" y="929177"/>
            <a:ext cx="2677886" cy="1200329"/>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b="1" dirty="0"/>
              <a:t>OBJETIVOS</a:t>
            </a:r>
          </a:p>
          <a:p>
            <a:pPr algn="just"/>
            <a:endParaRPr lang="es-CO" sz="2400" dirty="0"/>
          </a:p>
          <a:p>
            <a:pPr marL="342900" indent="-342900" algn="just">
              <a:buFont typeface="Wingdings" panose="05000000000000000000" pitchFamily="2" charset="2"/>
              <a:buChar char="ü"/>
            </a:pPr>
            <a:endParaRPr lang="es-CO" sz="2400" dirty="0"/>
          </a:p>
        </p:txBody>
      </p:sp>
      <p:sp>
        <p:nvSpPr>
          <p:cNvPr id="10" name="CuadroTexto 9">
            <a:extLst>
              <a:ext uri="{FF2B5EF4-FFF2-40B4-BE49-F238E27FC236}">
                <a16:creationId xmlns:a16="http://schemas.microsoft.com/office/drawing/2014/main" id="{34D45F05-0913-C575-02A3-08C24875EA64}"/>
              </a:ext>
            </a:extLst>
          </p:cNvPr>
          <p:cNvSpPr txBox="1"/>
          <p:nvPr/>
        </p:nvSpPr>
        <p:spPr>
          <a:xfrm>
            <a:off x="4670388" y="2158409"/>
            <a:ext cx="3581400" cy="2677656"/>
          </a:xfrm>
          <a:prstGeom prst="rect">
            <a:avLst/>
          </a:prstGeom>
          <a:noFill/>
        </p:spPr>
        <p:txBody>
          <a:bodyPr wrap="square" rtlCol="0">
            <a:spAutoFit/>
          </a:bodyPr>
          <a:lstStyle/>
          <a:p>
            <a:pPr marL="285750" indent="-285750" algn="just">
              <a:buFont typeface="Wingdings" panose="05000000000000000000" pitchFamily="2" charset="2"/>
              <a:buChar char="ü"/>
            </a:pPr>
            <a:r>
              <a:rPr lang="es-CO" sz="2400" dirty="0"/>
              <a:t>enseñar a sistematizar los hechos observados</a:t>
            </a:r>
          </a:p>
          <a:p>
            <a:pPr marL="285750" indent="-285750" algn="just">
              <a:buFont typeface="Wingdings" panose="05000000000000000000" pitchFamily="2" charset="2"/>
              <a:buChar char="ü"/>
            </a:pPr>
            <a:r>
              <a:rPr lang="es-CO" sz="2400" dirty="0"/>
              <a:t>Fomentar, ayudar y analizar los hechos </a:t>
            </a:r>
          </a:p>
          <a:p>
            <a:pPr marL="285750" indent="-285750" algn="just">
              <a:buFont typeface="Wingdings" panose="05000000000000000000" pitchFamily="2" charset="2"/>
              <a:buChar char="ü"/>
            </a:pPr>
            <a:r>
              <a:rPr lang="es-CO" sz="2400" dirty="0"/>
              <a:t>A la reflexión de los problemas antes de exponerlos </a:t>
            </a:r>
          </a:p>
        </p:txBody>
      </p:sp>
      <p:pic>
        <p:nvPicPr>
          <p:cNvPr id="18434" name="Picture 2" descr="Seminario - Iconos gratis de educación">
            <a:extLst>
              <a:ext uri="{FF2B5EF4-FFF2-40B4-BE49-F238E27FC236}">
                <a16:creationId xmlns:a16="http://schemas.microsoft.com/office/drawing/2014/main" id="{AFF67136-74ED-5605-E4E5-237E9DCC1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114" y="1572320"/>
            <a:ext cx="4356503" cy="435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55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VENTAJAS</a:t>
            </a:r>
            <a:endParaRPr lang="en-US" sz="3200" dirty="0"/>
          </a:p>
        </p:txBody>
      </p:sp>
      <p:sp>
        <p:nvSpPr>
          <p:cNvPr id="6" name="CuadroTexto 5">
            <a:extLst>
              <a:ext uri="{FF2B5EF4-FFF2-40B4-BE49-F238E27FC236}">
                <a16:creationId xmlns:a16="http://schemas.microsoft.com/office/drawing/2014/main" id="{2B272C8F-5C02-E40C-13B1-A98AA4D02F49}"/>
              </a:ext>
            </a:extLst>
          </p:cNvPr>
          <p:cNvSpPr txBox="1"/>
          <p:nvPr/>
        </p:nvSpPr>
        <p:spPr>
          <a:xfrm>
            <a:off x="4691743" y="2003801"/>
            <a:ext cx="3642633" cy="2677656"/>
          </a:xfrm>
          <a:prstGeom prst="rect">
            <a:avLst/>
          </a:prstGeom>
          <a:noFill/>
        </p:spPr>
        <p:txBody>
          <a:bodyPr wrap="square" rtlCol="0">
            <a:spAutoFit/>
          </a:bodyPr>
          <a:lstStyle/>
          <a:p>
            <a:pPr algn="just"/>
            <a:r>
              <a:rPr lang="es-CO" sz="2400" dirty="0"/>
              <a:t>Es muy útil para el estudio de situaciones o problemas donde no hay soluciones predeterminadas, favorece y desarrolla la capacidad de razonamiento. Despierta el espíritu de investigación.</a:t>
            </a:r>
          </a:p>
        </p:txBody>
      </p:sp>
      <p:pic>
        <p:nvPicPr>
          <p:cNvPr id="19458" name="Picture 2" descr="SEMINARIO TRABAJO EN EQUIPO - PDF Descargar libre">
            <a:extLst>
              <a:ext uri="{FF2B5EF4-FFF2-40B4-BE49-F238E27FC236}">
                <a16:creationId xmlns:a16="http://schemas.microsoft.com/office/drawing/2014/main" id="{67ED2541-C661-1E1C-54D9-80F9D9BE4D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94" y="1474911"/>
            <a:ext cx="4008664" cy="400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9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FORO</a:t>
            </a:r>
            <a:endParaRPr lang="en-US" sz="3200" dirty="0"/>
          </a:p>
        </p:txBody>
      </p:sp>
      <p:sp>
        <p:nvSpPr>
          <p:cNvPr id="6" name="CuadroTexto 5">
            <a:extLst>
              <a:ext uri="{FF2B5EF4-FFF2-40B4-BE49-F238E27FC236}">
                <a16:creationId xmlns:a16="http://schemas.microsoft.com/office/drawing/2014/main" id="{2B272C8F-5C02-E40C-13B1-A98AA4D02F49}"/>
              </a:ext>
            </a:extLst>
          </p:cNvPr>
          <p:cNvSpPr txBox="1"/>
          <p:nvPr/>
        </p:nvSpPr>
        <p:spPr>
          <a:xfrm>
            <a:off x="4727475" y="2253251"/>
            <a:ext cx="4295775" cy="1569660"/>
          </a:xfrm>
          <a:prstGeom prst="rect">
            <a:avLst/>
          </a:prstGeom>
          <a:noFill/>
        </p:spPr>
        <p:txBody>
          <a:bodyPr wrap="square" rtlCol="0">
            <a:spAutoFit/>
          </a:bodyPr>
          <a:lstStyle/>
          <a:p>
            <a:pPr algn="just"/>
            <a:r>
              <a:rPr lang="es-CO" sz="2400" dirty="0"/>
              <a:t>Permite la libre expresión de ideas de todos los miembros del equipo, propicia la integración, el espíritu critico y participativo</a:t>
            </a:r>
          </a:p>
        </p:txBody>
      </p:sp>
      <p:pic>
        <p:nvPicPr>
          <p:cNvPr id="20482" name="Picture 2" descr="4.1 Foro de trabajo en equipo">
            <a:extLst>
              <a:ext uri="{FF2B5EF4-FFF2-40B4-BE49-F238E27FC236}">
                <a16:creationId xmlns:a16="http://schemas.microsoft.com/office/drawing/2014/main" id="{BDB93A47-48BA-E652-9F7D-46C1BDCDF2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541" y="2184067"/>
            <a:ext cx="3267075" cy="2489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3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grpSp>
        <p:nvGrpSpPr>
          <p:cNvPr id="3" name="Grupo 2">
            <a:extLst>
              <a:ext uri="{FF2B5EF4-FFF2-40B4-BE49-F238E27FC236}">
                <a16:creationId xmlns:a16="http://schemas.microsoft.com/office/drawing/2014/main" id="{764E7337-8BB6-45D1-B391-570C04418FD4}"/>
              </a:ext>
            </a:extLst>
          </p:cNvPr>
          <p:cNvGrpSpPr/>
          <p:nvPr/>
        </p:nvGrpSpPr>
        <p:grpSpPr>
          <a:xfrm>
            <a:off x="7184324" y="4593771"/>
            <a:ext cx="2853411" cy="2809047"/>
            <a:chOff x="6241143" y="3743411"/>
            <a:chExt cx="3614736" cy="3734375"/>
          </a:xfrm>
        </p:grpSpPr>
        <p:sp>
          <p:nvSpPr>
            <p:cNvPr id="7" name="Elipse 6"/>
            <p:cNvSpPr/>
            <p:nvPr/>
          </p:nvSpPr>
          <p:spPr>
            <a:xfrm>
              <a:off x="6541912" y="434772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241143" y="3743411"/>
              <a:ext cx="1352276" cy="2365829"/>
            </a:xfrm>
            <a:prstGeom prst="rect">
              <a:avLst/>
            </a:prstGeom>
          </p:spPr>
        </p:pic>
      </p:grpSp>
      <p:pic>
        <p:nvPicPr>
          <p:cNvPr id="4" name="Imagen 3">
            <a:extLst>
              <a:ext uri="{FF2B5EF4-FFF2-40B4-BE49-F238E27FC236}">
                <a16:creationId xmlns:a16="http://schemas.microsoft.com/office/drawing/2014/main" id="{3EF68FAB-5FD8-E769-197D-C4C5E9E9847B}"/>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4773" y="4990744"/>
            <a:ext cx="688874" cy="985662"/>
          </a:xfrm>
          <a:prstGeom prst="rect">
            <a:avLst/>
          </a:prstGeom>
        </p:spPr>
      </p:pic>
      <p:sp>
        <p:nvSpPr>
          <p:cNvPr id="8" name="CuadroTexto 7">
            <a:extLst>
              <a:ext uri="{FF2B5EF4-FFF2-40B4-BE49-F238E27FC236}">
                <a16:creationId xmlns:a16="http://schemas.microsoft.com/office/drawing/2014/main" id="{18F144AC-E5C4-3638-ED28-F6865DBA9873}"/>
              </a:ext>
            </a:extLst>
          </p:cNvPr>
          <p:cNvSpPr txBox="1"/>
          <p:nvPr/>
        </p:nvSpPr>
        <p:spPr>
          <a:xfrm>
            <a:off x="501925" y="202242"/>
            <a:ext cx="7477304"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VENTAJAS</a:t>
            </a:r>
            <a:endParaRPr lang="en-US" sz="3200" dirty="0"/>
          </a:p>
        </p:txBody>
      </p:sp>
      <p:sp>
        <p:nvSpPr>
          <p:cNvPr id="6" name="CuadroTexto 5">
            <a:extLst>
              <a:ext uri="{FF2B5EF4-FFF2-40B4-BE49-F238E27FC236}">
                <a16:creationId xmlns:a16="http://schemas.microsoft.com/office/drawing/2014/main" id="{2B272C8F-5C02-E40C-13B1-A98AA4D02F49}"/>
              </a:ext>
            </a:extLst>
          </p:cNvPr>
          <p:cNvSpPr txBox="1"/>
          <p:nvPr/>
        </p:nvSpPr>
        <p:spPr>
          <a:xfrm>
            <a:off x="417739" y="1741622"/>
            <a:ext cx="4295775" cy="2677656"/>
          </a:xfrm>
          <a:prstGeom prst="rect">
            <a:avLst/>
          </a:prstGeom>
          <a:noFill/>
        </p:spPr>
        <p:txBody>
          <a:bodyPr wrap="square" rtlCol="0">
            <a:spAutoFit/>
          </a:bodyPr>
          <a:lstStyle/>
          <a:p>
            <a:pPr marL="342900" indent="-342900" algn="just">
              <a:buFont typeface="Wingdings" panose="05000000000000000000" pitchFamily="2" charset="2"/>
              <a:buChar char="ü"/>
            </a:pPr>
            <a:r>
              <a:rPr lang="es-CO" sz="2400" dirty="0"/>
              <a:t>La participación de todos los miembros del equipo.</a:t>
            </a:r>
          </a:p>
          <a:p>
            <a:pPr algn="just"/>
            <a:r>
              <a:rPr lang="es-CO" sz="2400" dirty="0"/>
              <a:t>Se profundiza en el tema.</a:t>
            </a:r>
          </a:p>
          <a:p>
            <a:pPr marL="342900" indent="-342900" algn="just">
              <a:buFont typeface="Wingdings" panose="05000000000000000000" pitchFamily="2" charset="2"/>
              <a:buChar char="ü"/>
            </a:pPr>
            <a:r>
              <a:rPr lang="es-CO" sz="2400" dirty="0"/>
              <a:t>No requiere de materiales didácticos.</a:t>
            </a:r>
          </a:p>
          <a:p>
            <a:pPr marL="342900" indent="-342900" algn="just">
              <a:buFont typeface="Wingdings" panose="05000000000000000000" pitchFamily="2" charset="2"/>
              <a:buChar char="ü"/>
            </a:pPr>
            <a:r>
              <a:rPr lang="es-CO" sz="2400" dirty="0"/>
              <a:t>Desarrolla la capacidad de razonamiento</a:t>
            </a:r>
          </a:p>
        </p:txBody>
      </p:sp>
      <p:pic>
        <p:nvPicPr>
          <p:cNvPr id="21506" name="Picture 2" descr="Qué es un Foro y para que se usa?">
            <a:extLst>
              <a:ext uri="{FF2B5EF4-FFF2-40B4-BE49-F238E27FC236}">
                <a16:creationId xmlns:a16="http://schemas.microsoft.com/office/drawing/2014/main" id="{DF4456F8-42D6-79F6-A714-8879FC8B9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3787" y="1998272"/>
            <a:ext cx="3959463" cy="263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7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24980"/>
            <a:ext cx="9144000" cy="6880852"/>
          </a:xfrm>
          <a:prstGeom prst="rect">
            <a:avLst/>
          </a:prstGeom>
          <a:solidFill>
            <a:srgbClr val="4A318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8662" y="4775306"/>
            <a:ext cx="1808705" cy="2246988"/>
          </a:xfrm>
          <a:prstGeom prst="rect">
            <a:avLst/>
          </a:prstGeom>
        </p:spPr>
      </p:pic>
      <p:sp>
        <p:nvSpPr>
          <p:cNvPr id="12" name="CuadroTexto 11"/>
          <p:cNvSpPr txBox="1"/>
          <p:nvPr/>
        </p:nvSpPr>
        <p:spPr>
          <a:xfrm>
            <a:off x="2692490" y="1009654"/>
            <a:ext cx="5696363" cy="523220"/>
          </a:xfrm>
          <a:prstGeom prst="rect">
            <a:avLst/>
          </a:prstGeom>
          <a:noFill/>
        </p:spPr>
        <p:txBody>
          <a:bodyPr wrap="square" rtlCol="0">
            <a:spAutoFit/>
          </a:bodyPr>
          <a:lstStyle/>
          <a:p>
            <a:r>
              <a:rPr lang="es-MX" sz="2800" b="1" dirty="0">
                <a:solidFill>
                  <a:schemeClr val="bg1"/>
                </a:solidFill>
                <a:latin typeface="Morn Thin"/>
                <a:cs typeface="Calibri" panose="020F0502020204030204" pitchFamily="34" charset="0"/>
              </a:rPr>
              <a:t>CONCLUSIONES</a:t>
            </a:r>
            <a:r>
              <a:rPr lang="es-MX" sz="2800" b="1" dirty="0">
                <a:solidFill>
                  <a:schemeClr val="bg1"/>
                </a:solidFill>
                <a:latin typeface="Calibri" panose="020F0502020204030204" pitchFamily="34" charset="0"/>
                <a:cs typeface="Calibri" panose="020F0502020204030204" pitchFamily="34" charset="0"/>
              </a:rPr>
              <a:t> </a:t>
            </a:r>
          </a:p>
        </p:txBody>
      </p:sp>
      <p:pic>
        <p:nvPicPr>
          <p:cNvPr id="19" name="Imagen 18"/>
          <p:cNvPicPr>
            <a:picLocks noChangeAspect="1"/>
          </p:cNvPicPr>
          <p:nvPr/>
        </p:nvPicPr>
        <p:blipFill rotWithShape="1">
          <a:blip r:embed="rId3" cstate="print">
            <a:extLst>
              <a:ext uri="{28A0092B-C50C-407E-A947-70E740481C1C}">
                <a14:useLocalDpi xmlns:a14="http://schemas.microsoft.com/office/drawing/2010/main" val="0"/>
              </a:ext>
            </a:extLst>
          </a:blip>
          <a:srcRect l="7901" t="7436" r="79999" b="80385"/>
          <a:stretch/>
        </p:blipFill>
        <p:spPr>
          <a:xfrm>
            <a:off x="957705" y="642714"/>
            <a:ext cx="1022718" cy="835269"/>
          </a:xfrm>
          <a:prstGeom prst="rect">
            <a:avLst/>
          </a:prstGeom>
        </p:spPr>
      </p:pic>
      <p:pic>
        <p:nvPicPr>
          <p:cNvPr id="23" name="Imagen 22"/>
          <p:cNvPicPr>
            <a:picLocks noChangeAspect="1"/>
          </p:cNvPicPr>
          <p:nvPr/>
        </p:nvPicPr>
        <p:blipFill rotWithShape="1">
          <a:blip r:embed="rId4">
            <a:extLst>
              <a:ext uri="{28A0092B-C50C-407E-A947-70E740481C1C}">
                <a14:useLocalDpi xmlns:a14="http://schemas.microsoft.com/office/drawing/2010/main" val="0"/>
              </a:ext>
            </a:extLst>
          </a:blip>
          <a:srcRect b="36666"/>
          <a:stretch/>
        </p:blipFill>
        <p:spPr>
          <a:xfrm>
            <a:off x="7271586" y="141442"/>
            <a:ext cx="2125580" cy="1187824"/>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145" y="2793826"/>
            <a:ext cx="6093428" cy="4062046"/>
          </a:xfrm>
          <a:prstGeom prst="rect">
            <a:avLst/>
          </a:prstGeom>
        </p:spPr>
      </p:pic>
      <p:sp>
        <p:nvSpPr>
          <p:cNvPr id="4" name="Rectángulo 3"/>
          <p:cNvSpPr/>
          <p:nvPr/>
        </p:nvSpPr>
        <p:spPr>
          <a:xfrm>
            <a:off x="1763485" y="2220886"/>
            <a:ext cx="6158204" cy="369332"/>
          </a:xfrm>
          <a:prstGeom prst="rect">
            <a:avLst/>
          </a:prstGeom>
        </p:spPr>
        <p:txBody>
          <a:bodyPr wrap="square">
            <a:spAutoFit/>
          </a:bodyPr>
          <a:lstStyle/>
          <a:p>
            <a:endParaRPr lang="en-US" dirty="0">
              <a:solidFill>
                <a:schemeClr val="bg1"/>
              </a:solidFill>
              <a:latin typeface="Century Gothic" panose="020B0502020202020204" pitchFamily="34" charset="0"/>
            </a:endParaRPr>
          </a:p>
        </p:txBody>
      </p:sp>
      <p:sp>
        <p:nvSpPr>
          <p:cNvPr id="3" name="CuadroTexto 2"/>
          <p:cNvSpPr txBox="1"/>
          <p:nvPr/>
        </p:nvSpPr>
        <p:spPr>
          <a:xfrm>
            <a:off x="2375569" y="2054703"/>
            <a:ext cx="6330206" cy="3785652"/>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cs typeface="Calibri"/>
              </a:rPr>
              <a:t>Trabajar en equipo es oportunidad de aprendizaje</a:t>
            </a:r>
          </a:p>
          <a:p>
            <a:pPr marL="342900" indent="-342900">
              <a:buFont typeface="Wingdings" panose="05000000000000000000" pitchFamily="2" charset="2"/>
              <a:buChar char="ü"/>
            </a:pPr>
            <a:endParaRPr lang="en-US" sz="2400" dirty="0">
              <a:cs typeface="Calibri"/>
            </a:endParaRPr>
          </a:p>
          <a:p>
            <a:pPr marL="342900" indent="-342900">
              <a:buFont typeface="Wingdings" panose="05000000000000000000" pitchFamily="2" charset="2"/>
              <a:buChar char="ü"/>
            </a:pPr>
            <a:r>
              <a:rPr lang="en-US" sz="2400" dirty="0">
                <a:cs typeface="Calibri"/>
              </a:rPr>
              <a:t>Las personas con éxito saben trabajar en equipo</a:t>
            </a:r>
          </a:p>
          <a:p>
            <a:pPr marL="342900" indent="-342900">
              <a:buFont typeface="Wingdings" panose="05000000000000000000" pitchFamily="2" charset="2"/>
              <a:buChar char="ü"/>
            </a:pPr>
            <a:endParaRPr lang="en-US" sz="2400" dirty="0">
              <a:cs typeface="Calibri"/>
            </a:endParaRPr>
          </a:p>
          <a:p>
            <a:pPr marL="342900" indent="-342900">
              <a:buFont typeface="Wingdings" panose="05000000000000000000" pitchFamily="2" charset="2"/>
              <a:buChar char="ü"/>
            </a:pPr>
            <a:r>
              <a:rPr lang="en-US" sz="2400" dirty="0">
                <a:cs typeface="Calibri"/>
              </a:rPr>
              <a:t>Trabajar en equipo facilita el Desarrollo y ejecucion de las tareas</a:t>
            </a: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3482767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861" y="2110205"/>
            <a:ext cx="2539891" cy="2241080"/>
          </a:xfrm>
          <a:prstGeom prst="rect">
            <a:avLst/>
          </a:prstGeom>
        </p:spPr>
      </p:pic>
    </p:spTree>
    <p:extLst>
      <p:ext uri="{BB962C8B-B14F-4D97-AF65-F5344CB8AC3E}">
        <p14:creationId xmlns:p14="http://schemas.microsoft.com/office/powerpoint/2010/main" val="312974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286000" y="-25401"/>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1297435" y="2736501"/>
            <a:ext cx="3010665" cy="954107"/>
          </a:xfrm>
          <a:prstGeom prst="rect">
            <a:avLst/>
          </a:prstGeom>
          <a:noFill/>
        </p:spPr>
        <p:txBody>
          <a:bodyPr wrap="square" rtlCol="0">
            <a:spAutoFit/>
          </a:bodyPr>
          <a:lstStyle/>
          <a:p>
            <a:pPr algn="ctr"/>
            <a:r>
              <a:rPr lang="es-MX" sz="2800" b="1" dirty="0">
                <a:solidFill>
                  <a:schemeClr val="bg1"/>
                </a:solidFill>
                <a:latin typeface="Morn Thin" panose="00000200000000000000" pitchFamily="50" charset="0"/>
              </a:rPr>
              <a:t>TRABAJO EN EQUIPO</a:t>
            </a:r>
            <a:endParaRPr lang="en-US" sz="2800" b="1" dirty="0">
              <a:solidFill>
                <a:schemeClr val="bg1"/>
              </a:solidFill>
              <a:latin typeface="Morn Thin" panose="00000200000000000000" pitchFamily="50" charset="0"/>
            </a:endParaRPr>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sp>
        <p:nvSpPr>
          <p:cNvPr id="4" name="CuadroTexto 3">
            <a:extLst>
              <a:ext uri="{FF2B5EF4-FFF2-40B4-BE49-F238E27FC236}">
                <a16:creationId xmlns:a16="http://schemas.microsoft.com/office/drawing/2014/main" id="{D2F76E82-929F-D42B-8525-F9DDB15BC750}"/>
              </a:ext>
            </a:extLst>
          </p:cNvPr>
          <p:cNvSpPr txBox="1"/>
          <p:nvPr/>
        </p:nvSpPr>
        <p:spPr>
          <a:xfrm>
            <a:off x="4834489" y="2372518"/>
            <a:ext cx="3890411" cy="2031325"/>
          </a:xfrm>
          <a:prstGeom prst="rect">
            <a:avLst/>
          </a:prstGeom>
          <a:noFill/>
        </p:spPr>
        <p:txBody>
          <a:bodyPr wrap="square" rtlCol="0">
            <a:spAutoFit/>
          </a:bodyPr>
          <a:lstStyle/>
          <a:p>
            <a:pPr algn="just"/>
            <a:r>
              <a:rPr lang="es-MX" b="0" i="0" dirty="0">
                <a:solidFill>
                  <a:schemeClr val="bg1"/>
                </a:solidFill>
                <a:effectLst/>
                <a:latin typeface="Fira Sans" panose="020B0503050000020004" pitchFamily="34" charset="0"/>
              </a:rPr>
              <a:t>Aunque nacemos y nos hacemos seres sociales con objetivos que necesitan ser satisfechos o logrados en conjunto con otras personas, es complicado para la mayoría saber cómo realizar realmente un </a:t>
            </a:r>
            <a:r>
              <a:rPr lang="es-MX" b="1" i="0" dirty="0">
                <a:solidFill>
                  <a:schemeClr val="bg1"/>
                </a:solidFill>
                <a:effectLst/>
                <a:latin typeface="Fira Sans" panose="020B0503050000020004" pitchFamily="34" charset="0"/>
              </a:rPr>
              <a:t>trabajo en equipo</a:t>
            </a:r>
            <a:r>
              <a:rPr lang="es-MX" b="0" i="0" dirty="0">
                <a:solidFill>
                  <a:schemeClr val="bg1"/>
                </a:solidFill>
                <a:effectLst/>
                <a:latin typeface="Fira Sans" panose="020B0503050000020004" pitchFamily="34" charset="0"/>
              </a:rPr>
              <a:t>.</a:t>
            </a:r>
            <a:endParaRPr lang="es-CO" dirty="0">
              <a:solidFill>
                <a:schemeClr val="bg1"/>
              </a:solidFill>
            </a:endParaRPr>
          </a:p>
        </p:txBody>
      </p:sp>
    </p:spTree>
    <p:extLst>
      <p:ext uri="{BB962C8B-B14F-4D97-AF65-F5344CB8AC3E}">
        <p14:creationId xmlns:p14="http://schemas.microsoft.com/office/powerpoint/2010/main" val="6812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678318" y="369834"/>
            <a:ext cx="5979268" cy="584775"/>
          </a:xfrm>
          <a:prstGeom prst="rect">
            <a:avLst/>
          </a:prstGeom>
          <a:noFill/>
        </p:spPr>
        <p:txBody>
          <a:bodyPr wrap="square" rtlCol="0">
            <a:spAutoFit/>
          </a:bodyPr>
          <a:lstStyle/>
          <a:p>
            <a:pPr algn="ctr"/>
            <a:r>
              <a:rPr lang="es-CO" sz="3200" b="1" dirty="0">
                <a:solidFill>
                  <a:srgbClr val="0070C0"/>
                </a:solidFill>
                <a:latin typeface="+mj-lt"/>
              </a:rPr>
              <a:t>QUE ES EL TRABAJO EN EQUIPO</a:t>
            </a:r>
            <a:endParaRPr lang="es-MX" sz="3200" b="1" dirty="0">
              <a:solidFill>
                <a:srgbClr val="0070C0"/>
              </a:solidFill>
              <a:latin typeface="Morn Thin"/>
            </a:endParaRPr>
          </a:p>
        </p:txBody>
      </p:sp>
      <p:pic>
        <p:nvPicPr>
          <p:cNvPr id="1026" name="Picture 2" descr="10 Actividades de trabajo en equipo divertidas en la empresa">
            <a:extLst>
              <a:ext uri="{FF2B5EF4-FFF2-40B4-BE49-F238E27FC236}">
                <a16:creationId xmlns:a16="http://schemas.microsoft.com/office/drawing/2014/main" id="{A1B7D196-B728-D5CE-9924-0BC2E4B433FC}"/>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6585" y="1027214"/>
            <a:ext cx="8688065" cy="487617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276585" y="1247797"/>
            <a:ext cx="8057790" cy="646331"/>
          </a:xfrm>
          <a:prstGeom prst="rect">
            <a:avLst/>
          </a:prstGeom>
          <a:noFill/>
        </p:spPr>
        <p:txBody>
          <a:bodyPr wrap="square" rtlCol="0">
            <a:spAutoFit/>
          </a:bodyPr>
          <a:lstStyle/>
          <a:p>
            <a:pPr algn="just"/>
            <a:endParaRPr lang="es-MX" dirty="0">
              <a:latin typeface="Morn Thin"/>
            </a:endParaRPr>
          </a:p>
          <a:p>
            <a:endParaRPr lang="es-MX" dirty="0">
              <a:latin typeface="Morn Thin"/>
            </a:endParaRPr>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84701" y="4155140"/>
            <a:ext cx="1352276" cy="2365829"/>
          </a:xfrm>
          <a:prstGeom prst="rect">
            <a:avLst/>
          </a:prstGeom>
        </p:spPr>
      </p:pic>
      <p:sp>
        <p:nvSpPr>
          <p:cNvPr id="7" name="Elipse 6"/>
          <p:cNvSpPr/>
          <p:nvPr/>
        </p:nvSpPr>
        <p:spPr>
          <a:xfrm>
            <a:off x="7210431" y="519321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D829D53F-E928-9428-5BB9-445569A1CB32}"/>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455126" y="5401458"/>
            <a:ext cx="688874" cy="985662"/>
          </a:xfrm>
          <a:prstGeom prst="rect">
            <a:avLst/>
          </a:prstGeom>
        </p:spPr>
      </p:pic>
      <p:sp>
        <p:nvSpPr>
          <p:cNvPr id="10" name="CuadroTexto 9">
            <a:extLst>
              <a:ext uri="{FF2B5EF4-FFF2-40B4-BE49-F238E27FC236}">
                <a16:creationId xmlns:a16="http://schemas.microsoft.com/office/drawing/2014/main" id="{808CFE5F-83A5-F11F-B39F-CF9EEAD02A20}"/>
              </a:ext>
            </a:extLst>
          </p:cNvPr>
          <p:cNvSpPr txBox="1"/>
          <p:nvPr/>
        </p:nvSpPr>
        <p:spPr>
          <a:xfrm>
            <a:off x="980236" y="1247797"/>
            <a:ext cx="5839286" cy="4247317"/>
          </a:xfrm>
          <a:prstGeom prst="rect">
            <a:avLst/>
          </a:prstGeom>
          <a:noFill/>
        </p:spPr>
        <p:txBody>
          <a:bodyPr wrap="square">
            <a:spAutoFit/>
          </a:bodyPr>
          <a:lstStyle/>
          <a:p>
            <a:pPr algn="just"/>
            <a:r>
              <a:rPr lang="es-MX" b="0" i="0" dirty="0">
                <a:effectLst/>
                <a:latin typeface="Fira Sans" panose="020B0503050000020004" pitchFamily="34" charset="0"/>
              </a:rPr>
              <a:t>El trabajo en equipo surge de la necesidad de mejorar rendimientos, actitudes y la lealtad del grupo de trabajo y ocurre cuando un grupo de personas tratan de cooperar, utilizando sus habilidades individuales y aportando retroalimentación constructiva, más allá de cualquier conflicto que a nivel personal pudiera haber entre los individuos. </a:t>
            </a:r>
          </a:p>
          <a:p>
            <a:pPr algn="just"/>
            <a:r>
              <a:rPr lang="es-MX" b="0" i="0" dirty="0">
                <a:effectLst/>
                <a:latin typeface="Fira Sans" panose="020B0503050000020004" pitchFamily="34" charset="0"/>
              </a:rPr>
              <a:t>El trabajo en equipo fomenta un sentido de lealtad, seguridad y autoestima que satisface las necesidades individuales de los integrantes, valorando su pertenencia, esforzándose por mantener relaciones positivas dentro y fuera del equipo. </a:t>
            </a:r>
          </a:p>
          <a:p>
            <a:pPr algn="just"/>
            <a:r>
              <a:rPr lang="es-MX" b="0" i="0" dirty="0">
                <a:effectLst/>
                <a:latin typeface="Fira Sans" panose="020B0503050000020004" pitchFamily="34" charset="0"/>
              </a:rPr>
              <a:t>Se transforma en un nuevo estilo de vida que involucra a los demás compañeros de trabajo e incluso a la familia.</a:t>
            </a:r>
          </a:p>
        </p:txBody>
      </p:sp>
    </p:spTree>
    <p:extLst>
      <p:ext uri="{BB962C8B-B14F-4D97-AF65-F5344CB8AC3E}">
        <p14:creationId xmlns:p14="http://schemas.microsoft.com/office/powerpoint/2010/main" val="72689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3660" y="842469"/>
            <a:ext cx="8573572" cy="738664"/>
          </a:xfrm>
          <a:prstGeom prst="rect">
            <a:avLst/>
          </a:prstGeom>
          <a:noFill/>
        </p:spPr>
        <p:txBody>
          <a:bodyPr wrap="square" rtlCol="0">
            <a:spAutoFit/>
          </a:bodyPr>
          <a:lstStyle/>
          <a:p>
            <a:pPr lvl="0" algn="just"/>
            <a:r>
              <a:rPr lang="es-MX" sz="2400" dirty="0">
                <a:latin typeface="Morn Thin"/>
                <a:ea typeface="Arial"/>
                <a:cs typeface="Arial"/>
                <a:sym typeface="Arial"/>
              </a:rPr>
              <a:t> </a:t>
            </a:r>
          </a:p>
          <a:p>
            <a:pPr algn="just"/>
            <a:endParaRPr lang="en-US" dirty="0">
              <a:solidFill>
                <a:srgbClr val="183357"/>
              </a:solidFill>
              <a:latin typeface="Morn Thin"/>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8" name="CuadroTexto 7">
            <a:extLst>
              <a:ext uri="{FF2B5EF4-FFF2-40B4-BE49-F238E27FC236}">
                <a16:creationId xmlns:a16="http://schemas.microsoft.com/office/drawing/2014/main" id="{A0D692E5-B57A-57DD-ABC1-98D84C71814E}"/>
              </a:ext>
            </a:extLst>
          </p:cNvPr>
          <p:cNvSpPr txBox="1"/>
          <p:nvPr/>
        </p:nvSpPr>
        <p:spPr>
          <a:xfrm>
            <a:off x="566057" y="99756"/>
            <a:ext cx="7603855"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QUE ES EL TRABAJO EN EQUIPO</a:t>
            </a:r>
            <a:endParaRPr lang="es-MX" sz="3200" b="1" dirty="0">
              <a:solidFill>
                <a:srgbClr val="0070C0"/>
              </a:solidFill>
              <a:latin typeface="+mj-lt"/>
              <a:ea typeface="+mn-lt"/>
              <a:cs typeface="+mn-lt"/>
            </a:endParaRPr>
          </a:p>
        </p:txBody>
      </p:sp>
      <p:sp>
        <p:nvSpPr>
          <p:cNvPr id="7" name="Elipse 6"/>
          <p:cNvSpPr/>
          <p:nvPr/>
        </p:nvSpPr>
        <p:spPr>
          <a:xfrm>
            <a:off x="6770512" y="481581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678203" y="4025287"/>
            <a:ext cx="1352276" cy="2365829"/>
          </a:xfrm>
          <a:prstGeom prst="rect">
            <a:avLst/>
          </a:prstGeom>
        </p:spPr>
      </p:pic>
      <p:pic>
        <p:nvPicPr>
          <p:cNvPr id="6" name="Imagen 5">
            <a:extLst>
              <a:ext uri="{FF2B5EF4-FFF2-40B4-BE49-F238E27FC236}">
                <a16:creationId xmlns:a16="http://schemas.microsoft.com/office/drawing/2014/main" id="{97957D42-6071-F89A-E38D-34ED52902540}"/>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111402" y="4816421"/>
            <a:ext cx="688874" cy="985662"/>
          </a:xfrm>
          <a:prstGeom prst="rect">
            <a:avLst/>
          </a:prstGeom>
        </p:spPr>
      </p:pic>
      <p:sp>
        <p:nvSpPr>
          <p:cNvPr id="10" name="CuadroTexto 9">
            <a:extLst>
              <a:ext uri="{FF2B5EF4-FFF2-40B4-BE49-F238E27FC236}">
                <a16:creationId xmlns:a16="http://schemas.microsoft.com/office/drawing/2014/main" id="{70303828-6A07-63FC-2809-EDC2114DF5DA}"/>
              </a:ext>
            </a:extLst>
          </p:cNvPr>
          <p:cNvSpPr txBox="1"/>
          <p:nvPr/>
        </p:nvSpPr>
        <p:spPr>
          <a:xfrm>
            <a:off x="566057" y="1194144"/>
            <a:ext cx="5040084" cy="1569660"/>
          </a:xfrm>
          <a:prstGeom prst="rect">
            <a:avLst/>
          </a:prstGeom>
          <a:noFill/>
        </p:spPr>
        <p:txBody>
          <a:bodyPr wrap="square">
            <a:spAutoFit/>
          </a:bodyPr>
          <a:lstStyle/>
          <a:p>
            <a:pPr algn="just"/>
            <a:r>
              <a:rPr lang="es-CO" sz="2400" dirty="0"/>
              <a:t>El trabajo en equipo implica un grupo de personas trabajando de manera coordinada en la ejecución de un proyecto </a:t>
            </a:r>
          </a:p>
        </p:txBody>
      </p:sp>
      <p:pic>
        <p:nvPicPr>
          <p:cNvPr id="3074" name="Picture 2" descr="Asistentes de dirección y trabajo en equipo - Negotiantis">
            <a:extLst>
              <a:ext uri="{FF2B5EF4-FFF2-40B4-BE49-F238E27FC236}">
                <a16:creationId xmlns:a16="http://schemas.microsoft.com/office/drawing/2014/main" id="{5F1273D6-DA18-397B-5ED6-8F935A35D0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20" y="3515613"/>
            <a:ext cx="4676684" cy="307832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9915568-C4A7-F4C5-53AE-AFFDDAD27848}"/>
              </a:ext>
            </a:extLst>
          </p:cNvPr>
          <p:cNvSpPr txBox="1"/>
          <p:nvPr/>
        </p:nvSpPr>
        <p:spPr>
          <a:xfrm>
            <a:off x="3983166" y="3174053"/>
            <a:ext cx="5040084" cy="830997"/>
          </a:xfrm>
          <a:prstGeom prst="rect">
            <a:avLst/>
          </a:prstGeom>
          <a:noFill/>
        </p:spPr>
        <p:txBody>
          <a:bodyPr wrap="square">
            <a:spAutoFit/>
          </a:bodyPr>
          <a:lstStyle/>
          <a:p>
            <a:pPr algn="just"/>
            <a:r>
              <a:rPr lang="es-CO" sz="2400" dirty="0"/>
              <a:t>No es simplemente la suma de </a:t>
            </a:r>
            <a:br>
              <a:rPr lang="es-CO" sz="2400" dirty="0"/>
            </a:br>
            <a:r>
              <a:rPr lang="es-CO" sz="2400" dirty="0"/>
              <a:t>aportaciones individuales</a:t>
            </a:r>
          </a:p>
        </p:txBody>
      </p:sp>
    </p:spTree>
    <p:extLst>
      <p:ext uri="{BB962C8B-B14F-4D97-AF65-F5344CB8AC3E}">
        <p14:creationId xmlns:p14="http://schemas.microsoft.com/office/powerpoint/2010/main" val="200535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9942" y="1901546"/>
            <a:ext cx="6891740" cy="4660232"/>
          </a:xfrm>
          <a:prstGeom prst="rect">
            <a:avLst/>
          </a:prstGeom>
        </p:spPr>
      </p:pic>
      <p:sp>
        <p:nvSpPr>
          <p:cNvPr id="6" name="CuadroTexto 5"/>
          <p:cNvSpPr txBox="1"/>
          <p:nvPr/>
        </p:nvSpPr>
        <p:spPr>
          <a:xfrm>
            <a:off x="2338359" y="313187"/>
            <a:ext cx="7683839" cy="523220"/>
          </a:xfrm>
          <a:prstGeom prst="rect">
            <a:avLst/>
          </a:prstGeom>
          <a:noFill/>
        </p:spPr>
        <p:txBody>
          <a:bodyPr wrap="square" rtlCol="0">
            <a:spAutoFit/>
          </a:bodyPr>
          <a:lstStyle/>
          <a:p>
            <a:r>
              <a:rPr lang="en-US" sz="2800" b="1" dirty="0">
                <a:solidFill>
                  <a:srgbClr val="0070C0"/>
                </a:solidFill>
                <a:latin typeface="+mj-lt"/>
                <a:cs typeface="Calibri"/>
              </a:rPr>
              <a:t>BASES DEL TRABAJO EN EQUIPO </a:t>
            </a:r>
            <a:endParaRPr lang="es-MX" sz="2800" b="1" dirty="0">
              <a:solidFill>
                <a:srgbClr val="0070C0"/>
              </a:solidFill>
              <a:latin typeface="+mj-lt"/>
            </a:endParaRPr>
          </a:p>
        </p:txBody>
      </p:sp>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
        <p:nvSpPr>
          <p:cNvPr id="7" name="Elipse 6"/>
          <p:cNvSpPr/>
          <p:nvPr/>
        </p:nvSpPr>
        <p:spPr>
          <a:xfrm>
            <a:off x="7225339" y="50953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914216" y="4294502"/>
            <a:ext cx="1352276" cy="2365829"/>
          </a:xfrm>
          <a:prstGeom prst="rect">
            <a:avLst/>
          </a:prstGeom>
        </p:spPr>
      </p:pic>
      <p:pic>
        <p:nvPicPr>
          <p:cNvPr id="9" name="Imagen 8"/>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22055" y="5570734"/>
            <a:ext cx="688874" cy="985662"/>
          </a:xfrm>
          <a:prstGeom prst="rect">
            <a:avLst/>
          </a:prstGeom>
        </p:spPr>
      </p:pic>
      <p:pic>
        <p:nvPicPr>
          <p:cNvPr id="4098" name="Picture 2" descr="Claves para inspirar -y fortalecer- el trabajo en equipo">
            <a:extLst>
              <a:ext uri="{FF2B5EF4-FFF2-40B4-BE49-F238E27FC236}">
                <a16:creationId xmlns:a16="http://schemas.microsoft.com/office/drawing/2014/main" id="{25CC5979-9A3E-DC87-8A5F-92086B5396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5371" y="2139828"/>
            <a:ext cx="3940629" cy="2955472"/>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hacia arriba 2">
            <a:extLst>
              <a:ext uri="{FF2B5EF4-FFF2-40B4-BE49-F238E27FC236}">
                <a16:creationId xmlns:a16="http://schemas.microsoft.com/office/drawing/2014/main" id="{9A915A11-BA79-F634-8050-DC88D9E3A3F5}"/>
              </a:ext>
            </a:extLst>
          </p:cNvPr>
          <p:cNvSpPr/>
          <p:nvPr/>
        </p:nvSpPr>
        <p:spPr>
          <a:xfrm>
            <a:off x="397328" y="3288944"/>
            <a:ext cx="1157791" cy="161322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hacia arriba 7">
            <a:extLst>
              <a:ext uri="{FF2B5EF4-FFF2-40B4-BE49-F238E27FC236}">
                <a16:creationId xmlns:a16="http://schemas.microsoft.com/office/drawing/2014/main" id="{49521D3E-5CF3-280D-FC17-2E0B61F42FE1}"/>
              </a:ext>
            </a:extLst>
          </p:cNvPr>
          <p:cNvSpPr/>
          <p:nvPr/>
        </p:nvSpPr>
        <p:spPr>
          <a:xfrm rot="3726582">
            <a:off x="1354382" y="845114"/>
            <a:ext cx="1157791" cy="161322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hacia arriba 9">
            <a:extLst>
              <a:ext uri="{FF2B5EF4-FFF2-40B4-BE49-F238E27FC236}">
                <a16:creationId xmlns:a16="http://schemas.microsoft.com/office/drawing/2014/main" id="{261A909A-96DF-FC33-4F6D-6752DA086689}"/>
              </a:ext>
            </a:extLst>
          </p:cNvPr>
          <p:cNvSpPr/>
          <p:nvPr/>
        </p:nvSpPr>
        <p:spPr>
          <a:xfrm rot="6752190">
            <a:off x="6091934" y="1027554"/>
            <a:ext cx="1157791" cy="161322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712B1165-65BF-4571-F83A-C16F7004A78A}"/>
              </a:ext>
            </a:extLst>
          </p:cNvPr>
          <p:cNvSpPr txBox="1"/>
          <p:nvPr/>
        </p:nvSpPr>
        <p:spPr>
          <a:xfrm>
            <a:off x="141514" y="2667000"/>
            <a:ext cx="1669420" cy="369332"/>
          </a:xfrm>
          <a:prstGeom prst="rect">
            <a:avLst/>
          </a:prstGeom>
          <a:noFill/>
        </p:spPr>
        <p:txBody>
          <a:bodyPr wrap="square" rtlCol="0">
            <a:spAutoFit/>
          </a:bodyPr>
          <a:lstStyle/>
          <a:p>
            <a:r>
              <a:rPr lang="es-CO" b="1" dirty="0"/>
              <a:t>COMPROMISO</a:t>
            </a:r>
          </a:p>
        </p:txBody>
      </p:sp>
      <p:sp>
        <p:nvSpPr>
          <p:cNvPr id="12" name="CuadroTexto 11">
            <a:extLst>
              <a:ext uri="{FF2B5EF4-FFF2-40B4-BE49-F238E27FC236}">
                <a16:creationId xmlns:a16="http://schemas.microsoft.com/office/drawing/2014/main" id="{D3E11A8B-0723-8880-0377-5CA2677C0B8D}"/>
              </a:ext>
            </a:extLst>
          </p:cNvPr>
          <p:cNvSpPr txBox="1"/>
          <p:nvPr/>
        </p:nvSpPr>
        <p:spPr>
          <a:xfrm>
            <a:off x="814739" y="5206104"/>
            <a:ext cx="1669420" cy="369332"/>
          </a:xfrm>
          <a:prstGeom prst="rect">
            <a:avLst/>
          </a:prstGeom>
          <a:noFill/>
        </p:spPr>
        <p:txBody>
          <a:bodyPr wrap="square" rtlCol="0">
            <a:spAutoFit/>
          </a:bodyPr>
          <a:lstStyle/>
          <a:p>
            <a:r>
              <a:rPr lang="es-CO" b="1" dirty="0"/>
              <a:t>CONFIANZA</a:t>
            </a:r>
          </a:p>
        </p:txBody>
      </p:sp>
      <p:sp>
        <p:nvSpPr>
          <p:cNvPr id="13" name="CuadroTexto 12">
            <a:extLst>
              <a:ext uri="{FF2B5EF4-FFF2-40B4-BE49-F238E27FC236}">
                <a16:creationId xmlns:a16="http://schemas.microsoft.com/office/drawing/2014/main" id="{EDA8EE1E-B91B-99EC-7EA0-199AA521A8D9}"/>
              </a:ext>
            </a:extLst>
          </p:cNvPr>
          <p:cNvSpPr txBox="1"/>
          <p:nvPr/>
        </p:nvSpPr>
        <p:spPr>
          <a:xfrm>
            <a:off x="4310658" y="5641409"/>
            <a:ext cx="1785342" cy="369332"/>
          </a:xfrm>
          <a:prstGeom prst="rect">
            <a:avLst/>
          </a:prstGeom>
          <a:noFill/>
        </p:spPr>
        <p:txBody>
          <a:bodyPr wrap="square" rtlCol="0">
            <a:spAutoFit/>
          </a:bodyPr>
          <a:lstStyle/>
          <a:p>
            <a:r>
              <a:rPr lang="es-CO" b="1" dirty="0"/>
              <a:t>COMUNICACIÓN </a:t>
            </a:r>
          </a:p>
        </p:txBody>
      </p:sp>
      <p:sp>
        <p:nvSpPr>
          <p:cNvPr id="14" name="CuadroTexto 13">
            <a:extLst>
              <a:ext uri="{FF2B5EF4-FFF2-40B4-BE49-F238E27FC236}">
                <a16:creationId xmlns:a16="http://schemas.microsoft.com/office/drawing/2014/main" id="{1EBF00EF-28B0-324B-5C75-298F5163F04E}"/>
              </a:ext>
            </a:extLst>
          </p:cNvPr>
          <p:cNvSpPr txBox="1"/>
          <p:nvPr/>
        </p:nvSpPr>
        <p:spPr>
          <a:xfrm>
            <a:off x="3089209" y="1418745"/>
            <a:ext cx="2388202" cy="369332"/>
          </a:xfrm>
          <a:prstGeom prst="rect">
            <a:avLst/>
          </a:prstGeom>
          <a:noFill/>
        </p:spPr>
        <p:txBody>
          <a:bodyPr wrap="square" rtlCol="0">
            <a:spAutoFit/>
          </a:bodyPr>
          <a:lstStyle/>
          <a:p>
            <a:r>
              <a:rPr lang="es-CO" b="1" dirty="0"/>
              <a:t>COMPLEMENTARIDAD</a:t>
            </a:r>
          </a:p>
        </p:txBody>
      </p:sp>
      <p:sp>
        <p:nvSpPr>
          <p:cNvPr id="16" name="Flecha: hacia arriba 15">
            <a:extLst>
              <a:ext uri="{FF2B5EF4-FFF2-40B4-BE49-F238E27FC236}">
                <a16:creationId xmlns:a16="http://schemas.microsoft.com/office/drawing/2014/main" id="{0AF0D863-F084-76AE-62CC-C79429A57211}"/>
              </a:ext>
            </a:extLst>
          </p:cNvPr>
          <p:cNvSpPr/>
          <p:nvPr/>
        </p:nvSpPr>
        <p:spPr>
          <a:xfrm rot="13834759">
            <a:off x="6343136" y="4415591"/>
            <a:ext cx="1157791" cy="161322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hacia arriba 16">
            <a:extLst>
              <a:ext uri="{FF2B5EF4-FFF2-40B4-BE49-F238E27FC236}">
                <a16:creationId xmlns:a16="http://schemas.microsoft.com/office/drawing/2014/main" id="{06551DAF-EDFB-7F40-1390-5D8FC552C048}"/>
              </a:ext>
            </a:extLst>
          </p:cNvPr>
          <p:cNvSpPr/>
          <p:nvPr/>
        </p:nvSpPr>
        <p:spPr>
          <a:xfrm rot="16200000">
            <a:off x="2576795" y="5013655"/>
            <a:ext cx="1157791" cy="161322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a:extLst>
              <a:ext uri="{FF2B5EF4-FFF2-40B4-BE49-F238E27FC236}">
                <a16:creationId xmlns:a16="http://schemas.microsoft.com/office/drawing/2014/main" id="{F48EF74F-A926-27F8-C652-5C854E99077C}"/>
              </a:ext>
            </a:extLst>
          </p:cNvPr>
          <p:cNvSpPr txBox="1"/>
          <p:nvPr/>
        </p:nvSpPr>
        <p:spPr>
          <a:xfrm>
            <a:off x="6295519" y="2678003"/>
            <a:ext cx="1785342" cy="369332"/>
          </a:xfrm>
          <a:prstGeom prst="rect">
            <a:avLst/>
          </a:prstGeom>
          <a:noFill/>
        </p:spPr>
        <p:txBody>
          <a:bodyPr wrap="square" rtlCol="0">
            <a:spAutoFit/>
          </a:bodyPr>
          <a:lstStyle/>
          <a:p>
            <a:r>
              <a:rPr lang="es-CO" b="1" dirty="0"/>
              <a:t>COORDINACION</a:t>
            </a:r>
          </a:p>
        </p:txBody>
      </p:sp>
    </p:spTree>
    <p:extLst>
      <p:ext uri="{BB962C8B-B14F-4D97-AF65-F5344CB8AC3E}">
        <p14:creationId xmlns:p14="http://schemas.microsoft.com/office/powerpoint/2010/main" val="51341155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Imagen 61"/>
          <p:cNvPicPr>
            <a:picLocks noChangeAspect="1"/>
          </p:cNvPicPr>
          <p:nvPr/>
        </p:nvPicPr>
        <p:blipFill rotWithShape="1">
          <a:blip r:embed="rId2" cstate="print">
            <a:extLst>
              <a:ext uri="{28A0092B-C50C-407E-A947-70E740481C1C}">
                <a14:useLocalDpi xmlns:a14="http://schemas.microsoft.com/office/drawing/2010/main" val="0"/>
              </a:ext>
            </a:extLst>
          </a:blip>
          <a:srcRect l="70491" t="74091"/>
          <a:stretch/>
        </p:blipFill>
        <p:spPr>
          <a:xfrm>
            <a:off x="-322940" y="2535285"/>
            <a:ext cx="1628989" cy="1776837"/>
          </a:xfrm>
          <a:prstGeom prst="rect">
            <a:avLst/>
          </a:prstGeom>
        </p:spPr>
      </p:pic>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41080" t="31111" b="33121"/>
          <a:stretch/>
        </p:blipFill>
        <p:spPr>
          <a:xfrm rot="2244506" flipH="1">
            <a:off x="-420764" y="-878639"/>
            <a:ext cx="3453627" cy="2751853"/>
          </a:xfrm>
          <a:prstGeom prst="rect">
            <a:avLst/>
          </a:prstGeom>
        </p:spPr>
      </p:pic>
      <p:pic>
        <p:nvPicPr>
          <p:cNvPr id="61" name="Imagen 60"/>
          <p:cNvPicPr>
            <a:picLocks noChangeAspect="1"/>
          </p:cNvPicPr>
          <p:nvPr/>
        </p:nvPicPr>
        <p:blipFill rotWithShape="1">
          <a:blip r:embed="rId2" cstate="print">
            <a:extLst>
              <a:ext uri="{28A0092B-C50C-407E-A947-70E740481C1C}">
                <a14:useLocalDpi xmlns:a14="http://schemas.microsoft.com/office/drawing/2010/main" val="0"/>
              </a:ext>
            </a:extLst>
          </a:blip>
          <a:srcRect t="66322" r="44843"/>
          <a:stretch/>
        </p:blipFill>
        <p:spPr>
          <a:xfrm>
            <a:off x="6251557" y="5558520"/>
            <a:ext cx="3044843" cy="2309631"/>
          </a:xfrm>
          <a:prstGeom prst="rect">
            <a:avLst/>
          </a:prstGeom>
        </p:spPr>
      </p:pic>
      <p:pic>
        <p:nvPicPr>
          <p:cNvPr id="29" name="Imagen 28"/>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3" name="CuadroTexto 62"/>
          <p:cNvSpPr txBox="1"/>
          <p:nvPr/>
        </p:nvSpPr>
        <p:spPr>
          <a:xfrm>
            <a:off x="889590" y="2879616"/>
            <a:ext cx="1436243" cy="415498"/>
          </a:xfrm>
          <a:prstGeom prst="rect">
            <a:avLst/>
          </a:prstGeom>
          <a:noFill/>
        </p:spPr>
        <p:txBody>
          <a:bodyPr wrap="square" rtlCol="0">
            <a:spAutoFit/>
          </a:bodyPr>
          <a:lstStyle/>
          <a:p>
            <a:pPr algn="ctr"/>
            <a:r>
              <a:rPr lang="es-CO" sz="1050" dirty="0">
                <a:solidFill>
                  <a:schemeClr val="bg1"/>
                </a:solidFill>
                <a:latin typeface="montserrat"/>
              </a:rPr>
              <a:t>Escriba aquí</a:t>
            </a:r>
          </a:p>
          <a:p>
            <a:pPr algn="ctr"/>
            <a:r>
              <a:rPr lang="es-CO" sz="1050" dirty="0">
                <a:solidFill>
                  <a:schemeClr val="bg1"/>
                </a:solidFill>
                <a:latin typeface="montserrat"/>
              </a:rPr>
              <a:t> su texto</a:t>
            </a:r>
            <a:endParaRPr lang="en-US" sz="1050" dirty="0">
              <a:solidFill>
                <a:schemeClr val="bg1"/>
              </a:solidFill>
              <a:latin typeface="montserrat"/>
            </a:endParaRPr>
          </a:p>
        </p:txBody>
      </p:sp>
      <p:sp>
        <p:nvSpPr>
          <p:cNvPr id="3" name="CuadroTexto 2"/>
          <p:cNvSpPr txBox="1"/>
          <p:nvPr/>
        </p:nvSpPr>
        <p:spPr>
          <a:xfrm>
            <a:off x="2946598" y="762252"/>
            <a:ext cx="5257068" cy="646331"/>
          </a:xfrm>
          <a:prstGeom prst="rect">
            <a:avLst/>
          </a:prstGeom>
          <a:noFill/>
        </p:spPr>
        <p:txBody>
          <a:bodyPr wrap="square" rtlCol="0">
            <a:spAutoFit/>
          </a:bodyPr>
          <a:lstStyle/>
          <a:p>
            <a:pPr algn="ctr"/>
            <a:r>
              <a:rPr lang="es-MX" sz="3600" b="1" dirty="0">
                <a:solidFill>
                  <a:srgbClr val="0070C0"/>
                </a:solidFill>
                <a:latin typeface="+mj-lt"/>
                <a:ea typeface="+mn-lt"/>
                <a:cs typeface="Arial"/>
              </a:rPr>
              <a:t>EL TRABAJO EN EQUIPO</a:t>
            </a:r>
            <a:endParaRPr lang="en-US" dirty="0"/>
          </a:p>
        </p:txBody>
      </p:sp>
      <p:pic>
        <p:nvPicPr>
          <p:cNvPr id="4" name="Imagen 3">
            <a:extLst>
              <a:ext uri="{FF2B5EF4-FFF2-40B4-BE49-F238E27FC236}">
                <a16:creationId xmlns:a16="http://schemas.microsoft.com/office/drawing/2014/main" id="{575DA82F-7300-AAEE-9B13-85B6DA75C8AB}"/>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514792" y="5870955"/>
            <a:ext cx="688874" cy="985662"/>
          </a:xfrm>
          <a:prstGeom prst="rect">
            <a:avLst/>
          </a:prstGeom>
        </p:spPr>
      </p:pic>
      <p:sp>
        <p:nvSpPr>
          <p:cNvPr id="6" name="CuadroTexto 5">
            <a:extLst>
              <a:ext uri="{FF2B5EF4-FFF2-40B4-BE49-F238E27FC236}">
                <a16:creationId xmlns:a16="http://schemas.microsoft.com/office/drawing/2014/main" id="{75DBE4E9-9243-9BAD-7001-19BB1888F029}"/>
              </a:ext>
            </a:extLst>
          </p:cNvPr>
          <p:cNvSpPr txBox="1"/>
          <p:nvPr/>
        </p:nvSpPr>
        <p:spPr>
          <a:xfrm>
            <a:off x="1720024" y="2054251"/>
            <a:ext cx="6614352" cy="1200329"/>
          </a:xfrm>
          <a:prstGeom prst="rect">
            <a:avLst/>
          </a:prstGeom>
          <a:noFill/>
        </p:spPr>
        <p:txBody>
          <a:bodyPr wrap="square" rtlCol="0">
            <a:spAutoFit/>
          </a:bodyPr>
          <a:lstStyle/>
          <a:p>
            <a:pPr algn="just"/>
            <a:r>
              <a:rPr lang="es-CO" sz="2400" dirty="0"/>
              <a:t>El equipo funciona como una maquinaria con diversos engranajes, todos deben funcionar a la perfección, si uno funciona el equipo fracasa.</a:t>
            </a:r>
          </a:p>
        </p:txBody>
      </p:sp>
      <p:pic>
        <p:nvPicPr>
          <p:cNvPr id="5122" name="Picture 2" descr="Beneficios del trabajo en equipo (6°Nivel) | Emprender Fácil">
            <a:extLst>
              <a:ext uri="{FF2B5EF4-FFF2-40B4-BE49-F238E27FC236}">
                <a16:creationId xmlns:a16="http://schemas.microsoft.com/office/drawing/2014/main" id="{F7B1E367-F538-4346-D787-E3C685A6FC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90" y="3815508"/>
            <a:ext cx="4953000" cy="278606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910FF7C-829B-470C-71C8-373381CDBB6F}"/>
              </a:ext>
            </a:extLst>
          </p:cNvPr>
          <p:cNvSpPr txBox="1"/>
          <p:nvPr/>
        </p:nvSpPr>
        <p:spPr>
          <a:xfrm>
            <a:off x="5021963" y="4042112"/>
            <a:ext cx="4985657" cy="1200329"/>
          </a:xfrm>
          <a:prstGeom prst="rect">
            <a:avLst/>
          </a:prstGeom>
          <a:noFill/>
        </p:spPr>
        <p:txBody>
          <a:bodyPr wrap="square" rtlCol="0">
            <a:spAutoFit/>
          </a:bodyPr>
          <a:lstStyle/>
          <a:p>
            <a:pPr algn="ctr"/>
            <a:r>
              <a:rPr lang="es-CO" sz="2400" dirty="0"/>
              <a:t>La fuerza reside en las </a:t>
            </a:r>
            <a:br>
              <a:rPr lang="es-CO" sz="2400" dirty="0"/>
            </a:br>
            <a:r>
              <a:rPr lang="es-CO" sz="2400" dirty="0"/>
              <a:t>diferencias no en las </a:t>
            </a:r>
            <a:br>
              <a:rPr lang="es-CO" sz="2400" dirty="0"/>
            </a:br>
            <a:r>
              <a:rPr lang="es-CO" sz="2400" dirty="0"/>
              <a:t>similitudes</a:t>
            </a:r>
          </a:p>
        </p:txBody>
      </p:sp>
    </p:spTree>
    <p:extLst>
      <p:ext uri="{BB962C8B-B14F-4D97-AF65-F5344CB8AC3E}">
        <p14:creationId xmlns:p14="http://schemas.microsoft.com/office/powerpoint/2010/main" val="298690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291325" y="104409"/>
            <a:ext cx="8387488"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DIFERENCIA</a:t>
            </a:r>
            <a:endParaRPr lang="en-US" sz="3200" dirty="0"/>
          </a:p>
        </p:txBody>
      </p:sp>
      <p:sp>
        <p:nvSpPr>
          <p:cNvPr id="7" name="Elipse 6"/>
          <p:cNvSpPr/>
          <p:nvPr/>
        </p:nvSpPr>
        <p:spPr>
          <a:xfrm>
            <a:off x="6917281" y="503089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723693" y="4290302"/>
            <a:ext cx="1352276" cy="2365829"/>
          </a:xfrm>
          <a:prstGeom prst="rect">
            <a:avLst/>
          </a:prstGeom>
        </p:spPr>
      </p:pic>
      <p:pic>
        <p:nvPicPr>
          <p:cNvPr id="3" name="Imagen 2">
            <a:extLst>
              <a:ext uri="{FF2B5EF4-FFF2-40B4-BE49-F238E27FC236}">
                <a16:creationId xmlns:a16="http://schemas.microsoft.com/office/drawing/2014/main" id="{DFF66F79-7781-07B1-BBB9-A0924801F4D6}"/>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36769" y="5330486"/>
            <a:ext cx="688874" cy="985662"/>
          </a:xfrm>
          <a:prstGeom prst="rect">
            <a:avLst/>
          </a:prstGeom>
        </p:spPr>
      </p:pic>
      <p:sp>
        <p:nvSpPr>
          <p:cNvPr id="8" name="Rectángulo 7">
            <a:extLst>
              <a:ext uri="{FF2B5EF4-FFF2-40B4-BE49-F238E27FC236}">
                <a16:creationId xmlns:a16="http://schemas.microsoft.com/office/drawing/2014/main" id="{6F7B4BDF-B095-7DE9-1A66-B3B0BCB67AAD}"/>
              </a:ext>
            </a:extLst>
          </p:cNvPr>
          <p:cNvSpPr/>
          <p:nvPr/>
        </p:nvSpPr>
        <p:spPr>
          <a:xfrm>
            <a:off x="778329" y="962023"/>
            <a:ext cx="2275114" cy="5847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dirty="0"/>
              <a:t>GRUPO DE TRABAJO</a:t>
            </a:r>
          </a:p>
        </p:txBody>
      </p:sp>
      <p:sp>
        <p:nvSpPr>
          <p:cNvPr id="10" name="Rectángulo 9">
            <a:extLst>
              <a:ext uri="{FF2B5EF4-FFF2-40B4-BE49-F238E27FC236}">
                <a16:creationId xmlns:a16="http://schemas.microsoft.com/office/drawing/2014/main" id="{2D004895-3C1D-7E64-CFE8-1C378BC1F1A5}"/>
              </a:ext>
            </a:extLst>
          </p:cNvPr>
          <p:cNvSpPr/>
          <p:nvPr/>
        </p:nvSpPr>
        <p:spPr>
          <a:xfrm>
            <a:off x="5578281" y="962023"/>
            <a:ext cx="2165173" cy="5847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EQUIPO DE TRABAJO</a:t>
            </a:r>
          </a:p>
        </p:txBody>
      </p:sp>
      <p:cxnSp>
        <p:nvCxnSpPr>
          <p:cNvPr id="12" name="Conector recto 11">
            <a:extLst>
              <a:ext uri="{FF2B5EF4-FFF2-40B4-BE49-F238E27FC236}">
                <a16:creationId xmlns:a16="http://schemas.microsoft.com/office/drawing/2014/main" id="{22A55E0D-F69E-1044-7CF1-B87B9ACC1066}"/>
              </a:ext>
            </a:extLst>
          </p:cNvPr>
          <p:cNvCxnSpPr/>
          <p:nvPr/>
        </p:nvCxnSpPr>
        <p:spPr>
          <a:xfrm>
            <a:off x="1922163" y="689184"/>
            <a:ext cx="47387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46291A6-BDB6-6C70-C3FB-830B2F9D409F}"/>
              </a:ext>
            </a:extLst>
          </p:cNvPr>
          <p:cNvCxnSpPr/>
          <p:nvPr/>
        </p:nvCxnSpPr>
        <p:spPr>
          <a:xfrm>
            <a:off x="1915886" y="689184"/>
            <a:ext cx="0" cy="17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D2C3DF8C-23C5-E2B0-7FBC-2A9DDE2CEF34}"/>
              </a:ext>
            </a:extLst>
          </p:cNvPr>
          <p:cNvCxnSpPr/>
          <p:nvPr/>
        </p:nvCxnSpPr>
        <p:spPr>
          <a:xfrm>
            <a:off x="6660868" y="689184"/>
            <a:ext cx="0" cy="17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24606D55-715D-B131-E42F-B111798F9F82}"/>
              </a:ext>
            </a:extLst>
          </p:cNvPr>
          <p:cNvSpPr/>
          <p:nvPr/>
        </p:nvSpPr>
        <p:spPr>
          <a:xfrm>
            <a:off x="410936" y="2187659"/>
            <a:ext cx="3009900" cy="5847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dirty="0"/>
              <a:t>cada persona responde individualmente </a:t>
            </a:r>
          </a:p>
        </p:txBody>
      </p:sp>
      <p:sp>
        <p:nvSpPr>
          <p:cNvPr id="18" name="Rectángulo 17">
            <a:extLst>
              <a:ext uri="{FF2B5EF4-FFF2-40B4-BE49-F238E27FC236}">
                <a16:creationId xmlns:a16="http://schemas.microsoft.com/office/drawing/2014/main" id="{6DCB61EE-DBB8-9098-9988-9BD646719474}"/>
              </a:ext>
            </a:extLst>
          </p:cNvPr>
          <p:cNvSpPr/>
          <p:nvPr/>
        </p:nvSpPr>
        <p:spPr>
          <a:xfrm>
            <a:off x="417213" y="3429000"/>
            <a:ext cx="3009900" cy="1211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dirty="0"/>
              <a:t>sus miembros tienen una formación similar y realizan el mismo tipo de trabajo </a:t>
            </a:r>
            <a:br>
              <a:rPr lang="es-CO" dirty="0"/>
            </a:br>
            <a:r>
              <a:rPr lang="es-CO" dirty="0"/>
              <a:t>(no son complementarios)</a:t>
            </a:r>
          </a:p>
        </p:txBody>
      </p:sp>
      <p:sp>
        <p:nvSpPr>
          <p:cNvPr id="19" name="Rectángulo 18">
            <a:extLst>
              <a:ext uri="{FF2B5EF4-FFF2-40B4-BE49-F238E27FC236}">
                <a16:creationId xmlns:a16="http://schemas.microsoft.com/office/drawing/2014/main" id="{AD07B75F-1D6C-F6CC-D13D-4110855B3A31}"/>
              </a:ext>
            </a:extLst>
          </p:cNvPr>
          <p:cNvSpPr/>
          <p:nvPr/>
        </p:nvSpPr>
        <p:spPr>
          <a:xfrm>
            <a:off x="421821" y="5121568"/>
            <a:ext cx="2999015" cy="9385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CO" dirty="0"/>
              <a:t>Cada persona tiene una manera particular de funcionar</a:t>
            </a:r>
          </a:p>
        </p:txBody>
      </p:sp>
      <p:cxnSp>
        <p:nvCxnSpPr>
          <p:cNvPr id="21" name="Conector recto de flecha 20">
            <a:extLst>
              <a:ext uri="{FF2B5EF4-FFF2-40B4-BE49-F238E27FC236}">
                <a16:creationId xmlns:a16="http://schemas.microsoft.com/office/drawing/2014/main" id="{A5DBEC79-2D8B-5E9F-5FED-36A77E2898A3}"/>
              </a:ext>
            </a:extLst>
          </p:cNvPr>
          <p:cNvCxnSpPr>
            <a:stCxn id="8" idx="2"/>
            <a:endCxn id="17" idx="0"/>
          </p:cNvCxnSpPr>
          <p:nvPr/>
        </p:nvCxnSpPr>
        <p:spPr>
          <a:xfrm>
            <a:off x="1915886" y="1546798"/>
            <a:ext cx="0" cy="640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FAD9AEFF-5B9B-A89A-CAB7-89F9D72CA735}"/>
              </a:ext>
            </a:extLst>
          </p:cNvPr>
          <p:cNvCxnSpPr>
            <a:stCxn id="17" idx="2"/>
            <a:endCxn id="18" idx="0"/>
          </p:cNvCxnSpPr>
          <p:nvPr/>
        </p:nvCxnSpPr>
        <p:spPr>
          <a:xfrm>
            <a:off x="1915886" y="2772434"/>
            <a:ext cx="6277" cy="656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69F2C5E6-FDCC-D783-58BD-332CE13C67D8}"/>
              </a:ext>
            </a:extLst>
          </p:cNvPr>
          <p:cNvCxnSpPr>
            <a:stCxn id="18" idx="2"/>
            <a:endCxn id="19" idx="0"/>
          </p:cNvCxnSpPr>
          <p:nvPr/>
        </p:nvCxnSpPr>
        <p:spPr>
          <a:xfrm flipH="1">
            <a:off x="1921329" y="4640392"/>
            <a:ext cx="834" cy="48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2B75A821-1219-462E-97F3-70FE1D84C1A5}"/>
              </a:ext>
            </a:extLst>
          </p:cNvPr>
          <p:cNvSpPr/>
          <p:nvPr/>
        </p:nvSpPr>
        <p:spPr>
          <a:xfrm>
            <a:off x="5066711" y="1936071"/>
            <a:ext cx="3313965" cy="5847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El equipo responde en conjunto del trabajo realizado </a:t>
            </a:r>
          </a:p>
        </p:txBody>
      </p:sp>
      <p:sp>
        <p:nvSpPr>
          <p:cNvPr id="29" name="Rectángulo 28">
            <a:extLst>
              <a:ext uri="{FF2B5EF4-FFF2-40B4-BE49-F238E27FC236}">
                <a16:creationId xmlns:a16="http://schemas.microsoft.com/office/drawing/2014/main" id="{92C43574-6125-3D8F-77E3-BA9C63E76D60}"/>
              </a:ext>
            </a:extLst>
          </p:cNvPr>
          <p:cNvSpPr/>
          <p:nvPr/>
        </p:nvSpPr>
        <p:spPr>
          <a:xfrm>
            <a:off x="5108193" y="2903882"/>
            <a:ext cx="3316060" cy="86213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Cada miembro responde una parte concreta del proyecto</a:t>
            </a:r>
          </a:p>
        </p:txBody>
      </p:sp>
      <p:sp>
        <p:nvSpPr>
          <p:cNvPr id="30" name="Rectángulo 29">
            <a:extLst>
              <a:ext uri="{FF2B5EF4-FFF2-40B4-BE49-F238E27FC236}">
                <a16:creationId xmlns:a16="http://schemas.microsoft.com/office/drawing/2014/main" id="{8A4B71B2-99F5-566F-A6A7-4B017D30599A}"/>
              </a:ext>
            </a:extLst>
          </p:cNvPr>
          <p:cNvSpPr/>
          <p:nvPr/>
        </p:nvSpPr>
        <p:spPr>
          <a:xfrm>
            <a:off x="5049484" y="4082683"/>
            <a:ext cx="3392185" cy="9856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O" dirty="0"/>
              <a:t>Es necesario la coordinación de lo que va a exigir establecer unos </a:t>
            </a:r>
            <a:r>
              <a:rPr lang="es-CO" dirty="0" err="1"/>
              <a:t>estanderes</a:t>
            </a:r>
            <a:r>
              <a:rPr lang="es-CO" dirty="0"/>
              <a:t> comunes de actuación </a:t>
            </a:r>
          </a:p>
        </p:txBody>
      </p:sp>
      <p:cxnSp>
        <p:nvCxnSpPr>
          <p:cNvPr id="32" name="Conector recto de flecha 31">
            <a:extLst>
              <a:ext uri="{FF2B5EF4-FFF2-40B4-BE49-F238E27FC236}">
                <a16:creationId xmlns:a16="http://schemas.microsoft.com/office/drawing/2014/main" id="{F1BEAAD8-6EA6-1FF1-CDEF-5F37F79E1231}"/>
              </a:ext>
            </a:extLst>
          </p:cNvPr>
          <p:cNvCxnSpPr>
            <a:stCxn id="10" idx="2"/>
          </p:cNvCxnSpPr>
          <p:nvPr/>
        </p:nvCxnSpPr>
        <p:spPr>
          <a:xfrm flipH="1">
            <a:off x="6660867" y="1546798"/>
            <a:ext cx="1" cy="272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247028E4-CC40-6685-435D-989EB62E88D6}"/>
              </a:ext>
            </a:extLst>
          </p:cNvPr>
          <p:cNvCxnSpPr/>
          <p:nvPr/>
        </p:nvCxnSpPr>
        <p:spPr>
          <a:xfrm flipH="1">
            <a:off x="6681448" y="2539828"/>
            <a:ext cx="1" cy="272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FC97608-D7A5-FFE3-9BAA-A7302941837C}"/>
              </a:ext>
            </a:extLst>
          </p:cNvPr>
          <p:cNvCxnSpPr/>
          <p:nvPr/>
        </p:nvCxnSpPr>
        <p:spPr>
          <a:xfrm flipH="1">
            <a:off x="6660867" y="3720817"/>
            <a:ext cx="1" cy="272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075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545079" y="196506"/>
            <a:ext cx="7812502" cy="584775"/>
          </a:xfrm>
          <a:prstGeom prst="rect">
            <a:avLst/>
          </a:prstGeom>
          <a:noFill/>
        </p:spPr>
        <p:txBody>
          <a:bodyPr wrap="square" rtlCol="0">
            <a:spAutoFit/>
          </a:bodyPr>
          <a:lstStyle/>
          <a:p>
            <a:pPr algn="ctr"/>
            <a:r>
              <a:rPr lang="es-MX" sz="3200" b="1" dirty="0">
                <a:solidFill>
                  <a:srgbClr val="0070C0"/>
                </a:solidFill>
                <a:latin typeface="+mj-lt"/>
                <a:ea typeface="+mn-lt"/>
                <a:cs typeface="Arial"/>
              </a:rPr>
              <a:t>ROLES DENTRO DEL TRABAJO EN EQUIPO</a:t>
            </a:r>
            <a:endParaRPr lang="en-US" sz="3200" dirty="0"/>
          </a:p>
        </p:txBody>
      </p:sp>
      <p:pic>
        <p:nvPicPr>
          <p:cNvPr id="5" name="Imagen 4">
            <a:extLst>
              <a:ext uri="{FF2B5EF4-FFF2-40B4-BE49-F238E27FC236}">
                <a16:creationId xmlns:a16="http://schemas.microsoft.com/office/drawing/2014/main" id="{4D68B0AF-F3D1-BD35-7163-A2BECF8947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797841" y="4679841"/>
            <a:ext cx="1352276" cy="2365829"/>
          </a:xfrm>
          <a:prstGeom prst="rect">
            <a:avLst/>
          </a:prstGeom>
        </p:spPr>
      </p:pic>
      <p:sp>
        <p:nvSpPr>
          <p:cNvPr id="10" name="Elipse 9">
            <a:extLst>
              <a:ext uri="{FF2B5EF4-FFF2-40B4-BE49-F238E27FC236}">
                <a16:creationId xmlns:a16="http://schemas.microsoft.com/office/drawing/2014/main" id="{1DA92BD5-6BA7-83B1-708B-DF840F79175D}"/>
              </a:ext>
            </a:extLst>
          </p:cNvPr>
          <p:cNvSpPr/>
          <p:nvPr/>
        </p:nvSpPr>
        <p:spPr>
          <a:xfrm>
            <a:off x="7021829" y="5488091"/>
            <a:ext cx="2928465" cy="2898356"/>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71BE444F-6F85-B770-F84C-2A68BCFC497D}"/>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13144" y="5517450"/>
            <a:ext cx="688874" cy="985662"/>
          </a:xfrm>
          <a:prstGeom prst="rect">
            <a:avLst/>
          </a:prstGeom>
        </p:spPr>
      </p:pic>
      <p:sp>
        <p:nvSpPr>
          <p:cNvPr id="3" name="CuadroTexto 2">
            <a:extLst>
              <a:ext uri="{FF2B5EF4-FFF2-40B4-BE49-F238E27FC236}">
                <a16:creationId xmlns:a16="http://schemas.microsoft.com/office/drawing/2014/main" id="{FA78D8A0-457D-F524-4E98-B427A1FA4919}"/>
              </a:ext>
            </a:extLst>
          </p:cNvPr>
          <p:cNvSpPr txBox="1"/>
          <p:nvPr/>
        </p:nvSpPr>
        <p:spPr>
          <a:xfrm>
            <a:off x="545079" y="1720840"/>
            <a:ext cx="3091543" cy="3416320"/>
          </a:xfrm>
          <a:prstGeom prst="rect">
            <a:avLst/>
          </a:prstGeom>
          <a:noFill/>
        </p:spPr>
        <p:txBody>
          <a:bodyPr wrap="square" rtlCol="0">
            <a:spAutoFit/>
          </a:bodyPr>
          <a:lstStyle/>
          <a:p>
            <a:pPr algn="just"/>
            <a:r>
              <a:rPr lang="es-CO" sz="2400" dirty="0"/>
              <a:t>Dentro de un equipo de trabajo es fácil encontrar unos roles muy característicos algunos positivos para el desempeño del equipo mientras que otros pueden resultar negativos </a:t>
            </a:r>
          </a:p>
        </p:txBody>
      </p:sp>
      <p:pic>
        <p:nvPicPr>
          <p:cNvPr id="6146" name="Picture 2" descr="Roles en un equipo de trabajo | Qué son, tipos y cómo asignarlos">
            <a:extLst>
              <a:ext uri="{FF2B5EF4-FFF2-40B4-BE49-F238E27FC236}">
                <a16:creationId xmlns:a16="http://schemas.microsoft.com/office/drawing/2014/main" id="{6E126697-4303-F74C-A28F-1B90AAF12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0307" y="1939669"/>
            <a:ext cx="4759779" cy="274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73075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815</TotalTime>
  <Words>928</Words>
  <Application>Microsoft Office PowerPoint</Application>
  <PresentationFormat>Presentación en pantalla (4:3)</PresentationFormat>
  <Paragraphs>150</Paragraphs>
  <Slides>28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Arial</vt:lpstr>
      <vt:lpstr>Calibri</vt:lpstr>
      <vt:lpstr>Calibri Light</vt:lpstr>
      <vt:lpstr>Century Gothic</vt:lpstr>
      <vt:lpstr>Fira Sans</vt:lpstr>
      <vt:lpstr>montserrat</vt:lpstr>
      <vt:lpstr>Morn Thin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HP</cp:lastModifiedBy>
  <cp:revision>40</cp:revision>
  <dcterms:modified xsi:type="dcterms:W3CDTF">2023-01-26T00:33:28Z</dcterms:modified>
</cp:coreProperties>
</file>